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1.jpeg" ContentType="image/jpeg"/>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media/image2.jpeg" ContentType="image/jpeg"/>
  <Override PartName="/ppt/notesSlides/notesSlide27.xml" ContentType="application/vnd.openxmlformats-officedocument.presentationml.notesSlide+xml"/>
  <Override PartName="/ppt/notesSlides/notesSlide28.xml" ContentType="application/vnd.openxmlformats-officedocument.presentationml.notesSlide+xml"/>
  <Override PartName="/ppt/media/image3.jpeg" ContentType="image/jpeg"/>
  <Override PartName="/ppt/notesSlides/notesSlide29.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p:nvPr>
            <p:ph type="sldImg"/>
          </p:nvPr>
        </p:nvSpPr>
        <p:spPr>
          <a:xfrm>
            <a:off x="1143000" y="685800"/>
            <a:ext cx="4572000" cy="3429000"/>
          </a:xfrm>
          <a:prstGeom prst="rect">
            <a:avLst/>
          </a:prstGeom>
        </p:spPr>
        <p:txBody>
          <a:bodyPr/>
          <a:lstStyle/>
          <a:p>
            <a:pPr/>
          </a:p>
        </p:txBody>
      </p:sp>
      <p:sp>
        <p:nvSpPr>
          <p:cNvPr id="279" name="Shape 27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Arial"/>
      </a:defRPr>
    </a:lvl1pPr>
    <a:lvl2pPr indent="228600" latinLnBrk="0">
      <a:defRPr sz="1200">
        <a:latin typeface="+mn-lt"/>
        <a:ea typeface="+mn-ea"/>
        <a:cs typeface="+mn-cs"/>
        <a:sym typeface="Arial"/>
      </a:defRPr>
    </a:lvl2pPr>
    <a:lvl3pPr indent="457200" latinLnBrk="0">
      <a:defRPr sz="1200">
        <a:latin typeface="+mn-lt"/>
        <a:ea typeface="+mn-ea"/>
        <a:cs typeface="+mn-cs"/>
        <a:sym typeface="Arial"/>
      </a:defRPr>
    </a:lvl3pPr>
    <a:lvl4pPr indent="685800" latinLnBrk="0">
      <a:defRPr sz="1200">
        <a:latin typeface="+mn-lt"/>
        <a:ea typeface="+mn-ea"/>
        <a:cs typeface="+mn-cs"/>
        <a:sym typeface="Arial"/>
      </a:defRPr>
    </a:lvl4pPr>
    <a:lvl5pPr indent="914400" latinLnBrk="0">
      <a:defRPr sz="1200">
        <a:latin typeface="+mn-lt"/>
        <a:ea typeface="+mn-ea"/>
        <a:cs typeface="+mn-cs"/>
        <a:sym typeface="Arial"/>
      </a:defRPr>
    </a:lvl5pPr>
    <a:lvl6pPr indent="1143000" latinLnBrk="0">
      <a:defRPr sz="1200">
        <a:latin typeface="+mn-lt"/>
        <a:ea typeface="+mn-ea"/>
        <a:cs typeface="+mn-cs"/>
        <a:sym typeface="Arial"/>
      </a:defRPr>
    </a:lvl6pPr>
    <a:lvl7pPr indent="1371600" latinLnBrk="0">
      <a:defRPr sz="1200">
        <a:latin typeface="+mn-lt"/>
        <a:ea typeface="+mn-ea"/>
        <a:cs typeface="+mn-cs"/>
        <a:sym typeface="Arial"/>
      </a:defRPr>
    </a:lvl7pPr>
    <a:lvl8pPr indent="1600200" latinLnBrk="0">
      <a:defRPr sz="1200">
        <a:latin typeface="+mn-lt"/>
        <a:ea typeface="+mn-ea"/>
        <a:cs typeface="+mn-cs"/>
        <a:sym typeface="Arial"/>
      </a:defRPr>
    </a:lvl8pPr>
    <a:lvl9pPr indent="1828800" latinLnBrk="0">
      <a:defRPr sz="1200">
        <a:latin typeface="+mn-lt"/>
        <a:ea typeface="+mn-ea"/>
        <a:cs typeface="+mn-cs"/>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5" name="Shape 285"/>
          <p:cNvSpPr/>
          <p:nvPr>
            <p:ph type="sldImg"/>
          </p:nvPr>
        </p:nvSpPr>
        <p:spPr>
          <a:prstGeom prst="rect">
            <a:avLst/>
          </a:prstGeom>
        </p:spPr>
        <p:txBody>
          <a:bodyPr/>
          <a:lstStyle/>
          <a:p>
            <a:pPr/>
          </a:p>
        </p:txBody>
      </p:sp>
      <p:sp>
        <p:nvSpPr>
          <p:cNvPr id="286" name="Shape 286"/>
          <p:cNvSpPr/>
          <p:nvPr>
            <p:ph type="body" sz="quarter" idx="1"/>
          </p:nvPr>
        </p:nvSpPr>
        <p:spPr>
          <a:prstGeom prst="rect">
            <a:avLst/>
          </a:prstGeom>
        </p:spPr>
        <p:txBody>
          <a:bodyPr/>
          <a:lstStyle/>
          <a:p>
            <a:pPr/>
            <a:r>
              <a:t>对自己不熟悉的领域应该保持节制。</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3" name="Shape 543"/>
          <p:cNvSpPr/>
          <p:nvPr>
            <p:ph type="sldImg"/>
          </p:nvPr>
        </p:nvSpPr>
        <p:spPr>
          <a:prstGeom prst="rect">
            <a:avLst/>
          </a:prstGeom>
        </p:spPr>
        <p:txBody>
          <a:bodyPr/>
          <a:lstStyle/>
          <a:p>
            <a:pPr/>
          </a:p>
        </p:txBody>
      </p:sp>
      <p:sp>
        <p:nvSpPr>
          <p:cNvPr id="544" name="Shape 544"/>
          <p:cNvSpPr/>
          <p:nvPr>
            <p:ph type="body" sz="quarter" idx="1"/>
          </p:nvPr>
        </p:nvSpPr>
        <p:spPr>
          <a:prstGeom prst="rect">
            <a:avLst/>
          </a:prstGeom>
        </p:spPr>
        <p:txBody>
          <a:bodyPr/>
          <a:lstStyle/>
          <a:p>
            <a:pPr/>
            <a:r>
              <a:t>两个最重要的事情，</a:t>
            </a:r>
          </a:p>
          <a:p>
            <a:pPr/>
          </a:p>
          <a:p>
            <a:pPr marL="120315" indent="-120315">
              <a:buSzPct val="100000"/>
              <a:buChar char="-"/>
            </a:pPr>
            <a:r>
              <a:t>介绍因果的数学化</a:t>
            </a:r>
          </a:p>
          <a:p>
            <a:pPr marL="120315" indent="-120315">
              <a:buSzPct val="100000"/>
              <a:buChar char="-"/>
            </a:pPr>
            <a:r>
              <a:t>我们的研究就是从信息视角对因果数学化</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2" name="Shape 562"/>
          <p:cNvSpPr/>
          <p:nvPr>
            <p:ph type="sldImg"/>
          </p:nvPr>
        </p:nvSpPr>
        <p:spPr>
          <a:prstGeom prst="rect">
            <a:avLst/>
          </a:prstGeom>
        </p:spPr>
        <p:txBody>
          <a:bodyPr/>
          <a:lstStyle/>
          <a:p>
            <a:pPr/>
          </a:p>
        </p:txBody>
      </p:sp>
      <p:sp>
        <p:nvSpPr>
          <p:cNvPr id="563" name="Shape 563"/>
          <p:cNvSpPr/>
          <p:nvPr>
            <p:ph type="body" sz="quarter" idx="1"/>
          </p:nvPr>
        </p:nvSpPr>
        <p:spPr>
          <a:prstGeom prst="rect">
            <a:avLst/>
          </a:prstGeom>
        </p:spPr>
        <p:txBody>
          <a:bodyPr/>
          <a:lstStyle/>
          <a:p>
            <a:pPr marL="120315" indent="-120315">
              <a:buSzPct val="100000"/>
              <a:buChar char="-"/>
            </a:pPr>
            <a:r>
              <a:t>因果是格式塔</a:t>
            </a:r>
          </a:p>
          <a:p>
            <a:pPr marL="120315" indent="-120315">
              <a:buSzPct val="100000"/>
              <a:buChar char="-"/>
            </a:pPr>
            <a:r>
              <a:t>Law-like causality</a:t>
            </a:r>
          </a:p>
          <a:p>
            <a:pPr marL="120315" indent="-120315">
              <a:buSzPct val="100000"/>
              <a:buChar char="-"/>
            </a:pPr>
            <a:r>
              <a:t>Interventionism</a:t>
            </a:r>
          </a:p>
          <a:p>
            <a:pPr marL="120315" indent="-120315">
              <a:buSzPct val="100000"/>
              <a:buChar char="-"/>
            </a:pPr>
            <a:r>
              <a:t>Mental causation</a:t>
            </a:r>
          </a:p>
          <a:p>
            <a:pPr/>
          </a:p>
          <a:p>
            <a:pPr/>
            <a:r>
              <a:t>因果的数学语言。</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8" name="Shape 578"/>
          <p:cNvSpPr/>
          <p:nvPr>
            <p:ph type="sldImg"/>
          </p:nvPr>
        </p:nvSpPr>
        <p:spPr>
          <a:prstGeom prst="rect">
            <a:avLst/>
          </a:prstGeom>
        </p:spPr>
        <p:txBody>
          <a:bodyPr/>
          <a:lstStyle/>
          <a:p>
            <a:pPr/>
          </a:p>
        </p:txBody>
      </p:sp>
      <p:sp>
        <p:nvSpPr>
          <p:cNvPr id="579" name="Shape 579"/>
          <p:cNvSpPr/>
          <p:nvPr>
            <p:ph type="body" sz="quarter" idx="1"/>
          </p:nvPr>
        </p:nvSpPr>
        <p:spPr>
          <a:prstGeom prst="rect">
            <a:avLst/>
          </a:prstGeom>
        </p:spPr>
        <p:txBody>
          <a:bodyPr/>
          <a:lstStyle/>
          <a:p>
            <a:pPr/>
            <a:r>
              <a:t>- 近三十年，因果研究开始使用数学，哲学家已经开始重视 Causality as information transfer, 但是数学上还没有行动，没有 info causality 的数学语言，我就是这个行动。</a:t>
            </a:r>
          </a:p>
          <a:p>
            <a:pPr marL="120315" indent="-120315">
              <a:buSzPct val="100000"/>
              <a:buChar char="-"/>
            </a:pPr>
            <a:r>
              <a:t>什么是信息？数学上来说？既然是数学化，问问其他人关于信息数学上的定义。</a:t>
            </a:r>
          </a:p>
          <a:p>
            <a:pPr marL="120315" indent="-120315">
              <a:buSzPct val="100000"/>
              <a:buChar char="-"/>
            </a:pPr>
            <a:r>
              <a:t>A “model” is an idealized representation of reality that highlights some aspects and ignores others.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8" name="Shape 588"/>
          <p:cNvSpPr/>
          <p:nvPr>
            <p:ph type="sldImg"/>
          </p:nvPr>
        </p:nvSpPr>
        <p:spPr>
          <a:prstGeom prst="rect">
            <a:avLst/>
          </a:prstGeom>
        </p:spPr>
        <p:txBody>
          <a:bodyPr/>
          <a:lstStyle/>
          <a:p>
            <a:pPr/>
          </a:p>
        </p:txBody>
      </p:sp>
      <p:sp>
        <p:nvSpPr>
          <p:cNvPr id="589" name="Shape 589"/>
          <p:cNvSpPr/>
          <p:nvPr>
            <p:ph type="body" sz="quarter" idx="1"/>
          </p:nvPr>
        </p:nvSpPr>
        <p:spPr>
          <a:prstGeom prst="rect">
            <a:avLst/>
          </a:prstGeom>
        </p:spPr>
        <p:txBody>
          <a:bodyPr/>
          <a:lstStyle/>
          <a:p>
            <a:pPr/>
            <a:r>
              <a:t>Thinking is acting in imagined space.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1" name="Shape 611"/>
          <p:cNvSpPr/>
          <p:nvPr>
            <p:ph type="sldImg"/>
          </p:nvPr>
        </p:nvSpPr>
        <p:spPr>
          <a:prstGeom prst="rect">
            <a:avLst/>
          </a:prstGeom>
        </p:spPr>
        <p:txBody>
          <a:bodyPr/>
          <a:lstStyle/>
          <a:p>
            <a:pPr/>
          </a:p>
        </p:txBody>
      </p:sp>
      <p:sp>
        <p:nvSpPr>
          <p:cNvPr id="612" name="Shape 612"/>
          <p:cNvSpPr/>
          <p:nvPr>
            <p:ph type="body" sz="quarter" idx="1"/>
          </p:nvPr>
        </p:nvSpPr>
        <p:spPr>
          <a:prstGeom prst="rect">
            <a:avLst/>
          </a:prstGeom>
        </p:spPr>
        <p:txBody>
          <a:bodyPr/>
          <a:lstStyle/>
          <a:p>
            <a:pPr/>
            <a:r>
              <a:t>信息的本书是什么？</a:t>
            </a:r>
          </a:p>
          <a:p>
            <a:pPr/>
            <a:r>
              <a:t>- The analogy between energy and information is compelling, but our present understanding of information is rather</a:t>
            </a:r>
          </a:p>
          <a:p>
            <a:pPr/>
            <a:r>
              <a:t>incomplete, Scholkopf 承认。他也尝试  Among fundamental physicists, it is widely held that information should</a:t>
            </a:r>
          </a:p>
          <a:p>
            <a:pPr/>
            <a:r>
              <a:t>also be a conserved quantity。他想有一个 a unified concept of information.</a:t>
            </a:r>
          </a:p>
          <a:p>
            <a:pPr/>
            <a:r>
              <a:t>- 信息是可能比能量更基础的量，所以把因果理解成信息传递有其合理性。</a:t>
            </a:r>
          </a:p>
          <a:p>
            <a:pPr/>
          </a:p>
          <a:p>
            <a:pPr/>
            <a:r>
              <a:t>2004年7月21日，在爱尔兰都柏林举行的“第17届国际广义相对论和万有引力大会”上，英国传奇科学家斯蒂芬·霍金教授宣布了他对宇宙黑洞的最新研究结果，霍金的态度来了个180度转弯，表示自己原来的观点错了，信息应该守恒：黑洞并非如他和其他大多数物理学家以前认为的那样，对其周遭的一切“完全吞食”，事实上被吸入黑洞深处的物质的某些信息实际上可能会在某个时候释放出来：信息守恒。</a:t>
            </a:r>
          </a:p>
          <a:p>
            <a:pPr/>
          </a:p>
          <a:p>
            <a:pPr/>
            <a:r>
              <a:t>信息守恒原理和能量守恒原理一样，是自然中非常重要的一个原理。信息守恒原理是指宇宙中的全部信息（含虚信息）是守恒的，不管宇宙如何演化，它们既不会增加，也不会减少，而是保持一个恒定的值。那么这个值是多少呢？答案：无限多。信息是宇宙中的三大要素之一（其它两个为物质、能量）。宇宙中任何存在都离不开这三种要素的存在。信息可以在三种模型之间转化，这三种模分别是：1.实体模型（一切实体模型都携带了信息和虚信息）；2.信息模型；3.虚信息模型。</a:t>
            </a:r>
          </a:p>
          <a:p>
            <a:pPr/>
          </a:p>
          <a:p>
            <a:pPr/>
          </a:p>
          <a:p>
            <a:pPr/>
            <a:r>
              <a:t>只仔细讲讲第一个，后面的稍作提及</a:t>
            </a:r>
          </a:p>
          <a:p>
            <a:pPr/>
          </a:p>
          <a:p>
            <a:pPr/>
          </a:p>
          <a:p>
            <a:pPr/>
            <a:r>
              <a:t>-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7" name="Shape 727"/>
          <p:cNvSpPr/>
          <p:nvPr>
            <p:ph type="sldImg"/>
          </p:nvPr>
        </p:nvSpPr>
        <p:spPr>
          <a:prstGeom prst="rect">
            <a:avLst/>
          </a:prstGeom>
        </p:spPr>
        <p:txBody>
          <a:bodyPr/>
          <a:lstStyle/>
          <a:p>
            <a:pPr/>
          </a:p>
        </p:txBody>
      </p:sp>
      <p:sp>
        <p:nvSpPr>
          <p:cNvPr id="728" name="Shape 728"/>
          <p:cNvSpPr/>
          <p:nvPr>
            <p:ph type="body" sz="quarter" idx="1"/>
          </p:nvPr>
        </p:nvSpPr>
        <p:spPr>
          <a:prstGeom prst="rect">
            <a:avLst/>
          </a:prstGeom>
        </p:spPr>
        <p:txBody>
          <a:bodyPr/>
          <a:lstStyle/>
          <a:p>
            <a:pPr/>
            <a:r>
              <a:t>因果图模型一般是有向无环图，可以回答反事实问题，但是有环图的时候不行。当前社区是想用 SCM 来回答，但是这会出现问题。</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6" name="Shape 736"/>
          <p:cNvSpPr/>
          <p:nvPr>
            <p:ph type="sldImg"/>
          </p:nvPr>
        </p:nvSpPr>
        <p:spPr>
          <a:prstGeom prst="rect">
            <a:avLst/>
          </a:prstGeom>
        </p:spPr>
        <p:txBody>
          <a:bodyPr/>
          <a:lstStyle/>
          <a:p>
            <a:pPr/>
          </a:p>
        </p:txBody>
      </p:sp>
      <p:sp>
        <p:nvSpPr>
          <p:cNvPr id="737" name="Shape 737"/>
          <p:cNvSpPr/>
          <p:nvPr>
            <p:ph type="body" sz="quarter" idx="1"/>
          </p:nvPr>
        </p:nvSpPr>
        <p:spPr>
          <a:prstGeom prst="rect">
            <a:avLst/>
          </a:prstGeom>
        </p:spPr>
        <p:txBody>
          <a:bodyPr/>
          <a:lstStyle/>
          <a:p>
            <a:pPr/>
            <a:r>
              <a:t>例如  Song-Chun Zhu 团队的文章 Decomposing human causal learning: Bottom-up associative learning and top-down schema reasoning 2019 中使用的就是 DAG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0" name="Shape 750"/>
          <p:cNvSpPr/>
          <p:nvPr>
            <p:ph type="sldImg"/>
          </p:nvPr>
        </p:nvSpPr>
        <p:spPr>
          <a:prstGeom prst="rect">
            <a:avLst/>
          </a:prstGeom>
        </p:spPr>
        <p:txBody>
          <a:bodyPr/>
          <a:lstStyle/>
          <a:p>
            <a:pPr/>
          </a:p>
        </p:txBody>
      </p:sp>
      <p:sp>
        <p:nvSpPr>
          <p:cNvPr id="751" name="Shape 751"/>
          <p:cNvSpPr/>
          <p:nvPr>
            <p:ph type="body" sz="quarter" idx="1"/>
          </p:nvPr>
        </p:nvSpPr>
        <p:spPr>
          <a:prstGeom prst="rect">
            <a:avLst/>
          </a:prstGeom>
        </p:spPr>
        <p:txBody>
          <a:bodyPr/>
          <a:lstStyle/>
          <a:p>
            <a:pPr/>
            <a:r>
              <a:t>Independent causal mechanisms principles.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7" name="Shape 767"/>
          <p:cNvSpPr/>
          <p:nvPr>
            <p:ph type="sldImg"/>
          </p:nvPr>
        </p:nvSpPr>
        <p:spPr>
          <a:prstGeom prst="rect">
            <a:avLst/>
          </a:prstGeom>
        </p:spPr>
        <p:txBody>
          <a:bodyPr/>
          <a:lstStyle/>
          <a:p>
            <a:pPr/>
          </a:p>
        </p:txBody>
      </p:sp>
      <p:sp>
        <p:nvSpPr>
          <p:cNvPr id="768" name="Shape 768"/>
          <p:cNvSpPr/>
          <p:nvPr>
            <p:ph type="body" sz="quarter" idx="1"/>
          </p:nvPr>
        </p:nvSpPr>
        <p:spPr>
          <a:prstGeom prst="rect">
            <a:avLst/>
          </a:prstGeom>
        </p:spPr>
        <p:txBody>
          <a:bodyPr/>
          <a:lstStyle/>
          <a:p>
            <a:pPr/>
            <a:r>
              <a:t>一个人有想法，也难以实现，这是非常致命的。不是在一个团队里面工作。</a:t>
            </a:r>
          </a:p>
          <a:p>
            <a:pPr/>
          </a:p>
          <a:p>
            <a:pPr marL="120315" indent="-120315">
              <a:buSzPct val="100000"/>
              <a:buChar char="-"/>
            </a:pPr>
            <a:r>
              <a:t>如果博士学位意味着，只要你花时间，你可以理解这个世界任何一种技术。那么我一直都有一种认知，那就是只有我花时间，我可以理解任何数学。</a:t>
            </a:r>
          </a:p>
          <a:p>
            <a:pPr marL="120315" indent="-120315">
              <a:buSzPct val="100000"/>
              <a:buChar char="-"/>
            </a:pPr>
            <a:r>
              <a:t>在因果研究这条路上，我的风格是遇到问题解决问题，需要代码学会代码每个困难都是自我提高的机会。</a:t>
            </a:r>
          </a:p>
          <a:p>
            <a:pPr marL="120315" indent="-120315">
              <a:buSzPct val="100000"/>
              <a:buChar char="-"/>
            </a:pPr>
            <a:r>
              <a:t>Pyro 是概率编程的 state-of-art.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1" name="Shape 861"/>
          <p:cNvSpPr/>
          <p:nvPr>
            <p:ph type="sldImg"/>
          </p:nvPr>
        </p:nvSpPr>
        <p:spPr>
          <a:prstGeom prst="rect">
            <a:avLst/>
          </a:prstGeom>
        </p:spPr>
        <p:txBody>
          <a:bodyPr/>
          <a:lstStyle/>
          <a:p>
            <a:pPr/>
          </a:p>
        </p:txBody>
      </p:sp>
      <p:sp>
        <p:nvSpPr>
          <p:cNvPr id="862" name="Shape 862"/>
          <p:cNvSpPr/>
          <p:nvPr>
            <p:ph type="body" sz="quarter" idx="1"/>
          </p:nvPr>
        </p:nvSpPr>
        <p:spPr>
          <a:prstGeom prst="rect">
            <a:avLst/>
          </a:prstGeom>
        </p:spPr>
        <p:txBody>
          <a:bodyPr/>
          <a:lstStyle/>
          <a:p>
            <a:pPr marL="120315" indent="-120315">
              <a:buSzPct val="100000"/>
              <a:buChar char="-"/>
            </a:pPr>
            <a:r>
              <a:t>话说我有个脑洞想估计一下类脑的人工智能的难度，我想的方法是用突触的数目和二极管的数目做个大概的比较（原因是都是基本非线性单元），查到的资料是人脑中神经元的数量级是900亿，突触数目是万亿级别的（听上去有点多？），然后我查了一下手机的二极管芯片数量不到100亿，如果按照这个方法估计的话，难度好像非常大 </a:t>
            </a:r>
          </a:p>
          <a:p>
            <a:pPr marL="120315" indent="-120315">
              <a:buSzPct val="100000"/>
              <a:buChar char="-"/>
            </a:pPr>
            <a:r>
              <a:t>芯片我想到的关键词是分层和演化，神经元我想到的是分形，我也觉得可能现在芯片架构里面的层次化不如脑神经高明，重点确实在层次化结构上面</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6" name="Shape 386"/>
          <p:cNvSpPr/>
          <p:nvPr>
            <p:ph type="sldImg"/>
          </p:nvPr>
        </p:nvSpPr>
        <p:spPr>
          <a:prstGeom prst="rect">
            <a:avLst/>
          </a:prstGeom>
        </p:spPr>
        <p:txBody>
          <a:bodyPr/>
          <a:lstStyle/>
          <a:p>
            <a:pPr/>
          </a:p>
        </p:txBody>
      </p:sp>
      <p:sp>
        <p:nvSpPr>
          <p:cNvPr id="387" name="Shape 387"/>
          <p:cNvSpPr/>
          <p:nvPr>
            <p:ph type="body" sz="quarter" idx="1"/>
          </p:nvPr>
        </p:nvSpPr>
        <p:spPr>
          <a:prstGeom prst="rect">
            <a:avLst/>
          </a:prstGeom>
        </p:spPr>
        <p:txBody>
          <a:bodyPr/>
          <a:lstStyle/>
          <a:p>
            <a:pPr marL="120315" indent="-120315">
              <a:buSzPct val="100000"/>
              <a:buChar char="-"/>
            </a:pPr>
            <a:r>
              <a:t>在微软的朋友问我有关异常诊断的问题。因果推理开始用了</a:t>
            </a:r>
          </a:p>
          <a:p>
            <a:pPr marL="120315" indent="-120315">
              <a:buSzPct val="100000"/>
              <a:buChar char="-"/>
            </a:pPr>
            <a:r>
              <a:t>Uber 开发 Pyro 的目的，和美团类似吧，需要做概率推理。</a:t>
            </a:r>
          </a:p>
          <a:p>
            <a:pPr marL="120315" indent="-120315">
              <a:buSzPct val="100000"/>
              <a:buChar char="-"/>
            </a:pPr>
            <a:r>
              <a:t>阿里文娱的 AAAI2020 tutorial,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4" name="Shape 894"/>
          <p:cNvSpPr/>
          <p:nvPr>
            <p:ph type="sldImg"/>
          </p:nvPr>
        </p:nvSpPr>
        <p:spPr>
          <a:prstGeom prst="rect">
            <a:avLst/>
          </a:prstGeom>
        </p:spPr>
        <p:txBody>
          <a:bodyPr/>
          <a:lstStyle/>
          <a:p>
            <a:pPr/>
          </a:p>
        </p:txBody>
      </p:sp>
      <p:sp>
        <p:nvSpPr>
          <p:cNvPr id="895" name="Shape 895"/>
          <p:cNvSpPr/>
          <p:nvPr>
            <p:ph type="body" sz="quarter" idx="1"/>
          </p:nvPr>
        </p:nvSpPr>
        <p:spPr>
          <a:prstGeom prst="rect">
            <a:avLst/>
          </a:prstGeom>
        </p:spPr>
        <p:txBody>
          <a:bodyPr/>
          <a:lstStyle/>
          <a:p>
            <a:pPr/>
            <a:r>
              <a:t>Judea Pearl 认为因果推理能力是自由意志的关键。因果关系是否存在？</a:t>
            </a:r>
          </a:p>
          <a:p>
            <a:pPr/>
          </a:p>
          <a:p>
            <a:pPr/>
            <a:r>
              <a:t>自由意意志一样是一种有用的幻觉，认知层面上是存在的，而在神经科学层面上是不存在。因果关系也是这样的？</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01" name="Shape 901"/>
          <p:cNvSpPr/>
          <p:nvPr>
            <p:ph type="sldImg"/>
          </p:nvPr>
        </p:nvSpPr>
        <p:spPr>
          <a:prstGeom prst="rect">
            <a:avLst/>
          </a:prstGeom>
        </p:spPr>
        <p:txBody>
          <a:bodyPr/>
          <a:lstStyle/>
          <a:p>
            <a:pPr/>
          </a:p>
        </p:txBody>
      </p:sp>
      <p:sp>
        <p:nvSpPr>
          <p:cNvPr id="902" name="Shape 902"/>
          <p:cNvSpPr/>
          <p:nvPr>
            <p:ph type="body" sz="quarter" idx="1"/>
          </p:nvPr>
        </p:nvSpPr>
        <p:spPr>
          <a:prstGeom prst="rect">
            <a:avLst/>
          </a:prstGeom>
        </p:spPr>
        <p:txBody>
          <a:bodyPr/>
          <a:lstStyle/>
          <a:p>
            <a:pPr/>
            <a:r>
              <a:t>因果的形而上学 metaphysics，Four general approaches to the metaphysics of causation</a:t>
            </a:r>
          </a:p>
          <a:p>
            <a:pPr/>
          </a:p>
          <a:p>
            <a:pPr marL="120315" indent="-120315">
              <a:buSzPct val="100000"/>
              <a:buChar char="-"/>
            </a:pPr>
            <a:r>
              <a:t> One is a development of the regularity theory (attributed to Hume) that uses counterfactuals </a:t>
            </a:r>
          </a:p>
          <a:p>
            <a:pPr marL="120315" indent="-120315">
              <a:buSzPct val="100000"/>
              <a:buChar char="-"/>
            </a:pPr>
            <a:r>
              <a:t>A second is based in the relations of universals, which determine laws, Plato 到 Russell</a:t>
            </a:r>
          </a:p>
          <a:p>
            <a:pPr marL="120315" indent="-120315">
              <a:buSzPct val="100000"/>
              <a:buChar char="-"/>
            </a:pPr>
            <a:r>
              <a:t>A third view, originating with Reichenbach and revived by Salmon (1984), holds that a causal process is one that can be marked. This view relies heavily on ideas about the transfer of information and the relation of information to probability, but it also needs uneliminable counterfactuals. </a:t>
            </a:r>
          </a:p>
          <a:p>
            <a:pPr marL="120315" indent="-120315">
              <a:buSzPct val="100000"/>
              <a:buChar char="-"/>
            </a:pPr>
            <a:r>
              <a:t>The fourth view was developed recently by Dowe (1992) and Salmon (1994). It holds that a causal process involves the transfer of a non-zero valued conserved quantity.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12" name="Shape 912"/>
          <p:cNvSpPr/>
          <p:nvPr>
            <p:ph type="sldImg"/>
          </p:nvPr>
        </p:nvSpPr>
        <p:spPr>
          <a:prstGeom prst="rect">
            <a:avLst/>
          </a:prstGeom>
        </p:spPr>
        <p:txBody>
          <a:bodyPr/>
          <a:lstStyle/>
          <a:p>
            <a:pPr/>
          </a:p>
        </p:txBody>
      </p:sp>
      <p:sp>
        <p:nvSpPr>
          <p:cNvPr id="913" name="Shape 913"/>
          <p:cNvSpPr/>
          <p:nvPr>
            <p:ph type="body" sz="quarter" idx="1"/>
          </p:nvPr>
        </p:nvSpPr>
        <p:spPr>
          <a:prstGeom prst="rect">
            <a:avLst/>
          </a:prstGeom>
        </p:spPr>
        <p:txBody>
          <a:bodyPr/>
          <a:lstStyle/>
          <a:p>
            <a:pPr/>
            <a:r>
              <a:t>一个 AI 要拥有思考能力和真正智能，它至少包括3个组成部分：</a:t>
            </a:r>
          </a:p>
          <a:p>
            <a:pPr/>
          </a:p>
          <a:p>
            <a:pPr/>
            <a:r>
              <a:t>1. 关于世界的因果模型；</a:t>
            </a:r>
          </a:p>
          <a:p>
            <a:pPr/>
            <a:r>
              <a:t>2. 关于自身和环境交互因果模型，无论这个模型有多浅显；</a:t>
            </a:r>
          </a:p>
          <a:p>
            <a:pPr/>
            <a:r>
              <a:t>3. 以及一个记忆系统，用于记录其自身意图和外部事件的对应关系。</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3" name="Shape 923"/>
          <p:cNvSpPr/>
          <p:nvPr>
            <p:ph type="sldImg"/>
          </p:nvPr>
        </p:nvSpPr>
        <p:spPr>
          <a:prstGeom prst="rect">
            <a:avLst/>
          </a:prstGeom>
        </p:spPr>
        <p:txBody>
          <a:bodyPr/>
          <a:lstStyle/>
          <a:p>
            <a:pPr/>
          </a:p>
        </p:txBody>
      </p:sp>
      <p:sp>
        <p:nvSpPr>
          <p:cNvPr id="924" name="Shape 924"/>
          <p:cNvSpPr/>
          <p:nvPr>
            <p:ph type="body" sz="quarter" idx="1"/>
          </p:nvPr>
        </p:nvSpPr>
        <p:spPr>
          <a:prstGeom prst="rect">
            <a:avLst/>
          </a:prstGeom>
        </p:spPr>
        <p:txBody>
          <a:bodyPr/>
          <a:lstStyle/>
          <a:p>
            <a:pPr/>
            <a:r>
              <a:t>Agents 需要具备因果思维，不停和回答三级因果问题，才能进行各种方式的学习。</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42" name="Shape 942"/>
          <p:cNvSpPr/>
          <p:nvPr>
            <p:ph type="sldImg"/>
          </p:nvPr>
        </p:nvSpPr>
        <p:spPr>
          <a:prstGeom prst="rect">
            <a:avLst/>
          </a:prstGeom>
        </p:spPr>
        <p:txBody>
          <a:bodyPr/>
          <a:lstStyle/>
          <a:p>
            <a:pPr/>
          </a:p>
        </p:txBody>
      </p:sp>
      <p:sp>
        <p:nvSpPr>
          <p:cNvPr id="943" name="Shape 943"/>
          <p:cNvSpPr/>
          <p:nvPr>
            <p:ph type="body" sz="quarter" idx="1"/>
          </p:nvPr>
        </p:nvSpPr>
        <p:spPr>
          <a:prstGeom prst="rect">
            <a:avLst/>
          </a:prstGeom>
        </p:spPr>
        <p:txBody>
          <a:bodyPr/>
          <a:lstStyle/>
          <a:p>
            <a:pPr/>
            <a:r>
              <a:t>强者的诅咒，Stephen Wolfram VS Yuvari Harare.</a:t>
            </a:r>
          </a:p>
          <a:p>
            <a:pPr/>
          </a:p>
          <a:p>
            <a:pPr/>
            <a:r>
              <a:t>小图灵测试是一个中间过程，机器掌握三级因果思维是一个至关重要的环节，但是 system 1 显然是 system 2 的基础。</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53" name="Shape 953"/>
          <p:cNvSpPr/>
          <p:nvPr>
            <p:ph type="sldImg"/>
          </p:nvPr>
        </p:nvSpPr>
        <p:spPr>
          <a:prstGeom prst="rect">
            <a:avLst/>
          </a:prstGeom>
        </p:spPr>
        <p:txBody>
          <a:bodyPr/>
          <a:lstStyle/>
          <a:p>
            <a:pPr/>
          </a:p>
        </p:txBody>
      </p:sp>
      <p:sp>
        <p:nvSpPr>
          <p:cNvPr id="954" name="Shape 954"/>
          <p:cNvSpPr/>
          <p:nvPr>
            <p:ph type="body" sz="quarter" idx="1"/>
          </p:nvPr>
        </p:nvSpPr>
        <p:spPr>
          <a:prstGeom prst="rect">
            <a:avLst/>
          </a:prstGeom>
        </p:spPr>
        <p:txBody>
          <a:bodyPr/>
          <a:lstStyle/>
          <a:p>
            <a:pPr/>
            <a:r>
              <a:t>Judea Pearl, Scholkopf, Bengio</a:t>
            </a:r>
          </a:p>
          <a:p>
            <a:pPr/>
          </a:p>
          <a:p>
            <a:pPr marL="120315" indent="-120315">
              <a:buSzPct val="100000"/>
              <a:buChar char="-"/>
            </a:pPr>
            <a:r>
              <a:t>因果数学化，我已经比较熟练</a:t>
            </a:r>
          </a:p>
          <a:p>
            <a:pPr marL="120315" indent="-120315">
              <a:buSzPct val="100000"/>
              <a:buChar char="-"/>
            </a:pPr>
            <a:r>
              <a:t>Learning disentangled representations，稍微尝试了</a:t>
            </a:r>
          </a:p>
          <a:p>
            <a:pPr marL="120315" indent="-120315">
              <a:buSzPct val="100000"/>
              <a:buChar char="-"/>
            </a:pPr>
            <a:r>
              <a:t>Causal Representation Learning，提出了 attention， GAN， 很艰难的在 follow</a:t>
            </a:r>
          </a:p>
          <a:p>
            <a:pPr marL="120315" indent="-120315">
              <a:buSzPct val="100000"/>
              <a:buChar char="-"/>
            </a:pPr>
          </a:p>
          <a:p>
            <a:pPr/>
          </a:p>
          <a:p>
            <a:pPr/>
          </a:p>
          <a:p>
            <a:pPr/>
            <a:r>
              <a:t>需要讲解一下 Bengio 和 Bernhard 之间合作的故事。</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58" name="Shape 958"/>
          <p:cNvSpPr/>
          <p:nvPr>
            <p:ph type="sldImg"/>
          </p:nvPr>
        </p:nvSpPr>
        <p:spPr>
          <a:prstGeom prst="rect">
            <a:avLst/>
          </a:prstGeom>
        </p:spPr>
        <p:txBody>
          <a:bodyPr/>
          <a:lstStyle/>
          <a:p>
            <a:pPr/>
          </a:p>
        </p:txBody>
      </p:sp>
      <p:sp>
        <p:nvSpPr>
          <p:cNvPr id="959" name="Shape 959"/>
          <p:cNvSpPr/>
          <p:nvPr>
            <p:ph type="body" sz="quarter" idx="1"/>
          </p:nvPr>
        </p:nvSpPr>
        <p:spPr>
          <a:prstGeom prst="rect">
            <a:avLst/>
          </a:prstGeom>
        </p:spPr>
        <p:txBody>
          <a:bodyPr/>
          <a:lstStyle/>
          <a:p>
            <a:pPr/>
            <a:r>
              <a:t>Bengio + Scholkopf</a:t>
            </a:r>
          </a:p>
          <a:p>
            <a:pPr/>
          </a:p>
          <a:p>
            <a:pPr/>
            <a:r>
              <a:t>学习出环境动力学的模块化结构表示可以拥有更好的泛化能力，以及对变化（which only affect a few of the underlying causes）的稳健性。 我们提出了循环独立机制（RIMs），这是一种新的循环体系结构 in which </a:t>
            </a:r>
          </a:p>
          <a:p>
            <a:pPr/>
            <a:r>
              <a:t>- multiple groups of recurrent cells operate with nearly independent transition dynamics, </a:t>
            </a:r>
          </a:p>
          <a:p>
            <a:pPr/>
            <a:r>
              <a:t>- communicate only sparingly through the bottleneck of attention, and</a:t>
            </a:r>
          </a:p>
          <a:p>
            <a:pPr/>
            <a:r>
              <a:t>- are only updated at time steps where they are most relevant. </a:t>
            </a:r>
          </a:p>
          <a:p>
            <a:pPr/>
          </a:p>
          <a:p>
            <a:pPr/>
            <a:r>
              <a:t>We show that this leads to specialization amongst the RIMs, which in turn allows for dramatically improved generalization **on tasks where some factors of variation differ systematically between training and evaluation.**</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65" name="Shape 965"/>
          <p:cNvSpPr/>
          <p:nvPr>
            <p:ph type="sldImg"/>
          </p:nvPr>
        </p:nvSpPr>
        <p:spPr>
          <a:prstGeom prst="rect">
            <a:avLst/>
          </a:prstGeom>
        </p:spPr>
        <p:txBody>
          <a:bodyPr/>
          <a:lstStyle/>
          <a:p>
            <a:pPr/>
          </a:p>
        </p:txBody>
      </p:sp>
      <p:sp>
        <p:nvSpPr>
          <p:cNvPr id="966" name="Shape 966"/>
          <p:cNvSpPr/>
          <p:nvPr>
            <p:ph type="body" sz="quarter" idx="1"/>
          </p:nvPr>
        </p:nvSpPr>
        <p:spPr>
          <a:prstGeom prst="rect">
            <a:avLst/>
          </a:prstGeom>
        </p:spPr>
        <p:txBody>
          <a:bodyPr/>
          <a:lstStyle/>
          <a:p>
            <a:pPr/>
            <a:r>
              <a:t>因果表示学习很关键！可以看到它喜欢用 Pontential Outcome, 因为有环因果问题难以处理。</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70" name="Shape 970"/>
          <p:cNvSpPr/>
          <p:nvPr>
            <p:ph type="sldImg"/>
          </p:nvPr>
        </p:nvSpPr>
        <p:spPr>
          <a:prstGeom prst="rect">
            <a:avLst/>
          </a:prstGeom>
        </p:spPr>
        <p:txBody>
          <a:bodyPr/>
          <a:lstStyle/>
          <a:p>
            <a:pPr/>
          </a:p>
        </p:txBody>
      </p:sp>
      <p:sp>
        <p:nvSpPr>
          <p:cNvPr id="971" name="Shape 971"/>
          <p:cNvSpPr/>
          <p:nvPr>
            <p:ph type="body" sz="quarter" idx="1"/>
          </p:nvPr>
        </p:nvSpPr>
        <p:spPr>
          <a:prstGeom prst="rect">
            <a:avLst/>
          </a:prstGeom>
        </p:spPr>
        <p:txBody>
          <a:bodyPr/>
          <a:lstStyle/>
          <a:p>
            <a:pPr/>
            <a:r>
              <a:t>THBI，宋森教授当年也是高中的时候对AGI感兴趣，号称 prolog 大拿。</a:t>
            </a:r>
          </a:p>
          <a:p>
            <a:pPr/>
          </a:p>
          <a:p>
            <a:pPr marL="120315" indent="-120315">
              <a:buSzPct val="100000"/>
              <a:buChar char="-"/>
            </a:pPr>
            <a:r>
              <a:t>佩服宋森教授的一点是，大过年都在群里发论文</a:t>
            </a:r>
          </a:p>
          <a:p>
            <a:pPr marL="120315" indent="-120315">
              <a:buSzPct val="100000"/>
              <a:buChar char="-"/>
            </a:pPr>
            <a:r>
              <a:t>具备全局视野</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75" name="Shape 975"/>
          <p:cNvSpPr/>
          <p:nvPr>
            <p:ph type="sldImg"/>
          </p:nvPr>
        </p:nvSpPr>
        <p:spPr>
          <a:prstGeom prst="rect">
            <a:avLst/>
          </a:prstGeom>
        </p:spPr>
        <p:txBody>
          <a:bodyPr/>
          <a:lstStyle/>
          <a:p>
            <a:pPr/>
          </a:p>
        </p:txBody>
      </p:sp>
      <p:sp>
        <p:nvSpPr>
          <p:cNvPr id="976" name="Shape 976"/>
          <p:cNvSpPr/>
          <p:nvPr>
            <p:ph type="body" sz="quarter" idx="1"/>
          </p:nvPr>
        </p:nvSpPr>
        <p:spPr>
          <a:prstGeom prst="rect">
            <a:avLst/>
          </a:prstGeom>
        </p:spPr>
        <p:txBody>
          <a:bodyPr/>
          <a:lstStyle/>
          <a:p>
            <a:pPr/>
            <a:r>
              <a:t>我觉得朱老师写的招生问答很实在。能感觉出来他很负责。比如这几句：</a:t>
            </a:r>
          </a:p>
          <a:p>
            <a:pPr/>
            <a:r>
              <a:t>“一般来说，如果你的本科不是CS， 如 EE，automation等相关学科，你最好报统计学。”</a:t>
            </a:r>
          </a:p>
          <a:p>
            <a:pPr/>
            <a:r>
              <a:t>“如果你本科读的是传统的统计、数学、物理等理科， 基本不适合申请本实验室，除非你能证明很强的编程和实验能力。”</a:t>
            </a:r>
          </a:p>
          <a:p>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2" name="Shape 402"/>
          <p:cNvSpPr/>
          <p:nvPr>
            <p:ph type="sldImg"/>
          </p:nvPr>
        </p:nvSpPr>
        <p:spPr>
          <a:prstGeom prst="rect">
            <a:avLst/>
          </a:prstGeom>
        </p:spPr>
        <p:txBody>
          <a:bodyPr/>
          <a:lstStyle/>
          <a:p>
            <a:pPr/>
          </a:p>
        </p:txBody>
      </p:sp>
      <p:sp>
        <p:nvSpPr>
          <p:cNvPr id="403" name="Shape 403"/>
          <p:cNvSpPr/>
          <p:nvPr>
            <p:ph type="body" sz="quarter" idx="1"/>
          </p:nvPr>
        </p:nvSpPr>
        <p:spPr>
          <a:prstGeom prst="rect">
            <a:avLst/>
          </a:prstGeom>
        </p:spPr>
        <p:txBody>
          <a:bodyPr/>
          <a:lstStyle/>
          <a:p>
            <a:pPr/>
            <a:r>
              <a:t>这里讲讲，我为什么离开了传统统计，走向了AI研究。郁彬老师的跨学科。</a:t>
            </a:r>
          </a:p>
          <a:p>
            <a:pPr/>
          </a:p>
          <a:p>
            <a:pPr/>
            <a:r>
              <a:t>同时批判统计和AI，但是同时是统计和AI的教授。</a:t>
            </a:r>
          </a:p>
          <a:p>
            <a:pPr/>
          </a:p>
          <a:p>
            <a:pPr/>
            <a:r>
              <a:t>七个步骤，文章被盗，没有署名。。。。, Donanld B Rubin 最多引用量</a:t>
            </a:r>
          </a:p>
          <a:p>
            <a:pPr/>
          </a:p>
          <a:p>
            <a:pPr/>
            <a:r>
              <a:t>Rethinking statistics https://fehiepsi.github.io/rethinking-pyro/</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8" name="Shape 438"/>
          <p:cNvSpPr/>
          <p:nvPr>
            <p:ph type="sldImg"/>
          </p:nvPr>
        </p:nvSpPr>
        <p:spPr>
          <a:prstGeom prst="rect">
            <a:avLst/>
          </a:prstGeom>
        </p:spPr>
        <p:txBody>
          <a:bodyPr/>
          <a:lstStyle/>
          <a:p>
            <a:pPr/>
          </a:p>
        </p:txBody>
      </p:sp>
      <p:sp>
        <p:nvSpPr>
          <p:cNvPr id="439" name="Shape 439"/>
          <p:cNvSpPr/>
          <p:nvPr>
            <p:ph type="body" sz="quarter" idx="1"/>
          </p:nvPr>
        </p:nvSpPr>
        <p:spPr>
          <a:prstGeom prst="rect">
            <a:avLst/>
          </a:prstGeom>
        </p:spPr>
        <p:txBody>
          <a:bodyPr/>
          <a:lstStyle/>
          <a:p>
            <a:pPr/>
            <a:r>
              <a:t> https://www.robust.ai/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4" name="Shape 444"/>
          <p:cNvSpPr/>
          <p:nvPr>
            <p:ph type="sldImg"/>
          </p:nvPr>
        </p:nvSpPr>
        <p:spPr>
          <a:prstGeom prst="rect">
            <a:avLst/>
          </a:prstGeom>
        </p:spPr>
        <p:txBody>
          <a:bodyPr/>
          <a:lstStyle/>
          <a:p>
            <a:pPr/>
          </a:p>
        </p:txBody>
      </p:sp>
      <p:sp>
        <p:nvSpPr>
          <p:cNvPr id="445" name="Shape 445"/>
          <p:cNvSpPr/>
          <p:nvPr>
            <p:ph type="body" sz="quarter" idx="1"/>
          </p:nvPr>
        </p:nvSpPr>
        <p:spPr>
          <a:prstGeom prst="rect">
            <a:avLst/>
          </a:prstGeom>
        </p:spPr>
        <p:txBody>
          <a:bodyPr/>
          <a:lstStyle/>
          <a:p>
            <a:pPr/>
            <a:r>
              <a:t>Thinking is acting in imagined space.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0" name="Shape 460"/>
          <p:cNvSpPr/>
          <p:nvPr>
            <p:ph type="sldImg"/>
          </p:nvPr>
        </p:nvSpPr>
        <p:spPr>
          <a:prstGeom prst="rect">
            <a:avLst/>
          </a:prstGeom>
        </p:spPr>
        <p:txBody>
          <a:bodyPr/>
          <a:lstStyle/>
          <a:p>
            <a:pPr/>
          </a:p>
        </p:txBody>
      </p:sp>
      <p:sp>
        <p:nvSpPr>
          <p:cNvPr id="461" name="Shape 461"/>
          <p:cNvSpPr/>
          <p:nvPr>
            <p:ph type="body" sz="quarter" idx="1"/>
          </p:nvPr>
        </p:nvSpPr>
        <p:spPr>
          <a:prstGeom prst="rect">
            <a:avLst/>
          </a:prstGeom>
        </p:spPr>
        <p:txBody>
          <a:bodyPr/>
          <a:lstStyle/>
          <a:p>
            <a:pPr/>
            <a:r>
              <a:t>因果推断关注的是 debias, 意味着正确回答问题, 也就是 stable learning.</a:t>
            </a:r>
            <a:b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0" name="Shape 480"/>
          <p:cNvSpPr/>
          <p:nvPr>
            <p:ph type="sldImg"/>
          </p:nvPr>
        </p:nvSpPr>
        <p:spPr>
          <a:prstGeom prst="rect">
            <a:avLst/>
          </a:prstGeom>
        </p:spPr>
        <p:txBody>
          <a:bodyPr/>
          <a:lstStyle/>
          <a:p>
            <a:pPr/>
          </a:p>
        </p:txBody>
      </p:sp>
      <p:sp>
        <p:nvSpPr>
          <p:cNvPr id="481" name="Shape 481"/>
          <p:cNvSpPr/>
          <p:nvPr>
            <p:ph type="body" sz="quarter" idx="1"/>
          </p:nvPr>
        </p:nvSpPr>
        <p:spPr>
          <a:prstGeom prst="rect">
            <a:avLst/>
          </a:prstGeom>
        </p:spPr>
        <p:txBody>
          <a:bodyPr/>
          <a:lstStyle/>
          <a:p>
            <a:pPr/>
            <a:r>
              <a:t>一个 AI 要拥有思考能力和真正智能，它至少包括3个组成部分：</a:t>
            </a:r>
          </a:p>
          <a:p>
            <a:pPr/>
          </a:p>
          <a:p>
            <a:pPr/>
            <a:r>
              <a:t>1. 关于世界的因果模型；</a:t>
            </a:r>
          </a:p>
          <a:p>
            <a:pPr/>
            <a:r>
              <a:t>2. 关于自身和环境交互因果模型，无论这个模型有多浅显；</a:t>
            </a:r>
          </a:p>
          <a:p>
            <a:pPr/>
            <a:r>
              <a:t>3. 以及一个记忆系统，用于记录其自身意图和外部事件的对应关系。</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4" name="Shape 504"/>
          <p:cNvSpPr/>
          <p:nvPr>
            <p:ph type="sldImg"/>
          </p:nvPr>
        </p:nvSpPr>
        <p:spPr>
          <a:prstGeom prst="rect">
            <a:avLst/>
          </a:prstGeom>
        </p:spPr>
        <p:txBody>
          <a:bodyPr/>
          <a:lstStyle/>
          <a:p>
            <a:pPr/>
          </a:p>
        </p:txBody>
      </p:sp>
      <p:sp>
        <p:nvSpPr>
          <p:cNvPr id="505" name="Shape 505"/>
          <p:cNvSpPr/>
          <p:nvPr>
            <p:ph type="body" sz="quarter" idx="1"/>
          </p:nvPr>
        </p:nvSpPr>
        <p:spPr>
          <a:prstGeom prst="rect">
            <a:avLst/>
          </a:prstGeom>
        </p:spPr>
        <p:txBody>
          <a:bodyPr/>
          <a:lstStyle/>
          <a:p>
            <a:pPr/>
            <a:r>
              <a:t>需要优秀的人一起来深入研究 Bernhard 的工作。</a:t>
            </a:r>
          </a:p>
          <a:p>
            <a:pPr/>
          </a:p>
          <a:p>
            <a:pPr/>
            <a:r>
              <a:t>Causal disentanglement is the next frontier in AI</a:t>
            </a:r>
          </a:p>
          <a:p>
            <a:pPr/>
          </a:p>
          <a:p>
            <a:pPr/>
            <a:r>
              <a:t>他的相关论文 https://colab.research.google.com/drive/1TRATVYkJIt7rvOs-G9wHejCz1i70pQz-</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7" name="Shape 517"/>
          <p:cNvSpPr/>
          <p:nvPr>
            <p:ph type="sldImg"/>
          </p:nvPr>
        </p:nvSpPr>
        <p:spPr>
          <a:prstGeom prst="rect">
            <a:avLst/>
          </a:prstGeom>
        </p:spPr>
        <p:txBody>
          <a:bodyPr/>
          <a:lstStyle/>
          <a:p>
            <a:pPr/>
          </a:p>
        </p:txBody>
      </p:sp>
      <p:sp>
        <p:nvSpPr>
          <p:cNvPr id="518" name="Shape 518"/>
          <p:cNvSpPr/>
          <p:nvPr>
            <p:ph type="body" sz="quarter" idx="1"/>
          </p:nvPr>
        </p:nvSpPr>
        <p:spPr>
          <a:prstGeom prst="rect">
            <a:avLst/>
          </a:prstGeom>
        </p:spPr>
        <p:txBody>
          <a:bodyPr/>
          <a:lstStyle/>
          <a:p>
            <a:pPr/>
            <a:r>
              <a:t>解决因果问题”：有没有更具体的方向和议题呢？</a:t>
            </a:r>
          </a:p>
          <a:p>
            <a:pPr marL="120315" indent="-120315">
              <a:buSzPct val="100000"/>
              <a:buChar char="-"/>
            </a:pPr>
            <a:r>
              <a:t>一个是 Scholkopf, Bengio 在做的 causal representation learning, system 2 deep learning</a:t>
            </a:r>
          </a:p>
          <a:p>
            <a:pPr marL="120315" indent="-120315">
              <a:buSzPct val="100000"/>
              <a:buChar char="-"/>
            </a:pPr>
            <a:r>
              <a:t>另外一个难题需要解决的是 cyclic causal models, 现在的因果模型很好的模拟 feedbacks，太弱了</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标题幻灯片">
    <p:spTree>
      <p:nvGrpSpPr>
        <p:cNvPr id="1" name=""/>
        <p:cNvGrpSpPr/>
        <p:nvPr/>
      </p:nvGrpSpPr>
      <p:grpSpPr>
        <a:xfrm>
          <a:off x="0" y="0"/>
          <a:ext cx="0" cy="0"/>
          <a:chOff x="0" y="0"/>
          <a:chExt cx="0" cy="0"/>
        </a:xfrm>
      </p:grpSpPr>
      <p:sp>
        <p:nvSpPr>
          <p:cNvPr id="11" name="标题文本"/>
          <p:cNvSpPr txBox="1"/>
          <p:nvPr>
            <p:ph type="title"/>
          </p:nvPr>
        </p:nvSpPr>
        <p:spPr>
          <a:xfrm>
            <a:off x="1524000" y="1122362"/>
            <a:ext cx="9144000" cy="2387601"/>
          </a:xfrm>
          <a:prstGeom prst="rect">
            <a:avLst/>
          </a:prstGeom>
        </p:spPr>
        <p:txBody>
          <a:bodyPr anchor="b"/>
          <a:lstStyle>
            <a:lvl1pPr algn="ctr">
              <a:defRPr sz="6000"/>
            </a:lvl1pPr>
          </a:lstStyle>
          <a:p>
            <a:pPr/>
            <a:r>
              <a:t>标题文本</a:t>
            </a:r>
          </a:p>
        </p:txBody>
      </p:sp>
      <p:sp>
        <p:nvSpPr>
          <p:cNvPr id="12" name="正文级别 1…"/>
          <p:cNvSpPr txBox="1"/>
          <p:nvPr>
            <p:ph type="body" sz="quarter" idx="1"/>
          </p:nvPr>
        </p:nvSpPr>
        <p:spPr>
          <a:xfrm>
            <a:off x="1524000" y="3602037"/>
            <a:ext cx="9144000" cy="1655764"/>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pPr/>
            <a:r>
              <a:t>正文级别 1</a:t>
            </a:r>
          </a:p>
          <a:p>
            <a:pPr lvl="1"/>
            <a:r>
              <a:t>正文级别 2</a:t>
            </a:r>
          </a:p>
          <a:p>
            <a:pPr lvl="2"/>
            <a:r>
              <a:t>正文级别 3</a:t>
            </a:r>
          </a:p>
          <a:p>
            <a:pPr lvl="3"/>
            <a:r>
              <a:t>正文级别 4</a:t>
            </a:r>
          </a:p>
          <a:p>
            <a:pPr lvl="4"/>
            <a:r>
              <a:t>正文级别 5</a:t>
            </a:r>
          </a:p>
        </p:txBody>
      </p:sp>
      <p:sp>
        <p:nvSpPr>
          <p:cNvPr id="1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标题和竖排文字">
    <p:spTree>
      <p:nvGrpSpPr>
        <p:cNvPr id="1" name=""/>
        <p:cNvGrpSpPr/>
        <p:nvPr/>
      </p:nvGrpSpPr>
      <p:grpSpPr>
        <a:xfrm>
          <a:off x="0" y="0"/>
          <a:ext cx="0" cy="0"/>
          <a:chOff x="0" y="0"/>
          <a:chExt cx="0" cy="0"/>
        </a:xfrm>
      </p:grpSpPr>
      <p:sp>
        <p:nvSpPr>
          <p:cNvPr id="92" name="标题文本"/>
          <p:cNvSpPr txBox="1"/>
          <p:nvPr>
            <p:ph type="title"/>
          </p:nvPr>
        </p:nvSpPr>
        <p:spPr>
          <a:prstGeom prst="rect">
            <a:avLst/>
          </a:prstGeom>
        </p:spPr>
        <p:txBody>
          <a:bodyPr/>
          <a:lstStyle/>
          <a:p>
            <a:pPr/>
            <a:r>
              <a:t>标题文本</a:t>
            </a:r>
          </a:p>
        </p:txBody>
      </p:sp>
      <p:sp>
        <p:nvSpPr>
          <p:cNvPr id="93" name="正文级别 1…"/>
          <p:cNvSpPr txBox="1"/>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9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竖排标题与文本">
    <p:spTree>
      <p:nvGrpSpPr>
        <p:cNvPr id="1" name=""/>
        <p:cNvGrpSpPr/>
        <p:nvPr/>
      </p:nvGrpSpPr>
      <p:grpSpPr>
        <a:xfrm>
          <a:off x="0" y="0"/>
          <a:ext cx="0" cy="0"/>
          <a:chOff x="0" y="0"/>
          <a:chExt cx="0" cy="0"/>
        </a:xfrm>
      </p:grpSpPr>
      <p:sp>
        <p:nvSpPr>
          <p:cNvPr id="101" name="标题文本"/>
          <p:cNvSpPr txBox="1"/>
          <p:nvPr>
            <p:ph type="title"/>
          </p:nvPr>
        </p:nvSpPr>
        <p:spPr>
          <a:xfrm>
            <a:off x="8724900" y="365125"/>
            <a:ext cx="2628900" cy="5811838"/>
          </a:xfrm>
          <a:prstGeom prst="rect">
            <a:avLst/>
          </a:prstGeom>
        </p:spPr>
        <p:txBody>
          <a:bodyPr/>
          <a:lstStyle/>
          <a:p>
            <a:pPr/>
            <a:r>
              <a:t>标题文本</a:t>
            </a:r>
          </a:p>
        </p:txBody>
      </p:sp>
      <p:sp>
        <p:nvSpPr>
          <p:cNvPr id="102" name="正文级别 1…"/>
          <p:cNvSpPr txBox="1"/>
          <p:nvPr>
            <p:ph type="body" idx="1"/>
          </p:nvPr>
        </p:nvSpPr>
        <p:spPr>
          <a:xfrm>
            <a:off x="838200" y="365125"/>
            <a:ext cx="7734300" cy="5811838"/>
          </a:xfrm>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10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2_Title and Content">
    <p:spTree>
      <p:nvGrpSpPr>
        <p:cNvPr id="1" name=""/>
        <p:cNvGrpSpPr/>
        <p:nvPr/>
      </p:nvGrpSpPr>
      <p:grpSpPr>
        <a:xfrm>
          <a:off x="0" y="0"/>
          <a:ext cx="0" cy="0"/>
          <a:chOff x="0" y="0"/>
          <a:chExt cx="0" cy="0"/>
        </a:xfrm>
      </p:grpSpPr>
      <p:sp>
        <p:nvSpPr>
          <p:cNvPr id="110" name="正文级别 1…"/>
          <p:cNvSpPr txBox="1"/>
          <p:nvPr>
            <p:ph type="body" sz="half" idx="1"/>
          </p:nvPr>
        </p:nvSpPr>
        <p:spPr>
          <a:xfrm>
            <a:off x="269237" y="1189180"/>
            <a:ext cx="11653526" cy="1864294"/>
          </a:xfrm>
          <a:prstGeom prst="rect">
            <a:avLst/>
          </a:prstGeom>
        </p:spPr>
        <p:txBody>
          <a:bodyPr/>
          <a:lstStyle>
            <a:lvl1pPr>
              <a:defRPr sz="2900"/>
            </a:lvl1pPr>
            <a:lvl2pPr marL="733425" indent="-276225">
              <a:defRPr sz="2900"/>
            </a:lvl2pPr>
            <a:lvl3pPr marL="1245869" indent="-331469">
              <a:defRPr sz="2900"/>
            </a:lvl3pPr>
            <a:lvl4pPr marL="1739900" indent="-368300">
              <a:defRPr sz="2900"/>
            </a:lvl4pPr>
            <a:lvl5pPr marL="2197100" indent="-368300">
              <a:defRPr sz="2900"/>
            </a:lvl5pPr>
          </a:lstStyle>
          <a:p>
            <a:pPr/>
            <a:r>
              <a:t>正文级别 1</a:t>
            </a:r>
          </a:p>
          <a:p>
            <a:pPr lvl="1"/>
            <a:r>
              <a:t>正文级别 2</a:t>
            </a:r>
          </a:p>
          <a:p>
            <a:pPr lvl="2"/>
            <a:r>
              <a:t>正文级别 3</a:t>
            </a:r>
          </a:p>
          <a:p>
            <a:pPr lvl="3"/>
            <a:r>
              <a:t>正文级别 4</a:t>
            </a:r>
          </a:p>
          <a:p>
            <a:pPr lvl="4"/>
            <a:r>
              <a:t>正文级别 5</a:t>
            </a:r>
          </a:p>
        </p:txBody>
      </p:sp>
      <p:sp>
        <p:nvSpPr>
          <p:cNvPr id="111" name="标题文本"/>
          <p:cNvSpPr txBox="1"/>
          <p:nvPr>
            <p:ph type="title"/>
          </p:nvPr>
        </p:nvSpPr>
        <p:spPr>
          <a:prstGeom prst="rect">
            <a:avLst/>
          </a:prstGeom>
        </p:spPr>
        <p:txBody>
          <a:bodyPr/>
          <a:lstStyle/>
          <a:p>
            <a:pPr/>
            <a:r>
              <a:t>标题文本</a:t>
            </a:r>
          </a:p>
        </p:txBody>
      </p:sp>
      <p:sp>
        <p:nvSpPr>
          <p:cNvPr id="112"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Section Title Accent 1">
    <p:spTree>
      <p:nvGrpSpPr>
        <p:cNvPr id="1" name=""/>
        <p:cNvGrpSpPr/>
        <p:nvPr/>
      </p:nvGrpSpPr>
      <p:grpSpPr>
        <a:xfrm>
          <a:off x="0" y="0"/>
          <a:ext cx="0" cy="0"/>
          <a:chOff x="0" y="0"/>
          <a:chExt cx="0" cy="0"/>
        </a:xfrm>
      </p:grpSpPr>
      <p:sp>
        <p:nvSpPr>
          <p:cNvPr id="119" name="标题文本"/>
          <p:cNvSpPr txBox="1"/>
          <p:nvPr>
            <p:ph type="title"/>
          </p:nvPr>
        </p:nvSpPr>
        <p:spPr>
          <a:xfrm>
            <a:off x="269237" y="2084172"/>
            <a:ext cx="11653526" cy="914235"/>
          </a:xfrm>
          <a:prstGeom prst="rect">
            <a:avLst/>
          </a:prstGeom>
        </p:spPr>
        <p:txBody>
          <a:bodyPr lIns="91438" tIns="91438" rIns="91438" bIns="91438" anchor="t"/>
          <a:lstStyle>
            <a:lvl1pPr>
              <a:defRPr spc="-74" sz="5200"/>
            </a:lvl1pPr>
          </a:lstStyle>
          <a:p>
            <a:pPr/>
            <a:r>
              <a:t>标题文本</a:t>
            </a:r>
          </a:p>
        </p:txBody>
      </p:sp>
      <p:sp>
        <p:nvSpPr>
          <p:cNvPr id="120"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Title &amp; Non-bulleted text">
    <p:spTree>
      <p:nvGrpSpPr>
        <p:cNvPr id="1" name=""/>
        <p:cNvGrpSpPr/>
        <p:nvPr/>
      </p:nvGrpSpPr>
      <p:grpSpPr>
        <a:xfrm>
          <a:off x="0" y="0"/>
          <a:ext cx="0" cy="0"/>
          <a:chOff x="0" y="0"/>
          <a:chExt cx="0" cy="0"/>
        </a:xfrm>
      </p:grpSpPr>
      <p:sp>
        <p:nvSpPr>
          <p:cNvPr id="127" name="正文级别 1…"/>
          <p:cNvSpPr txBox="1"/>
          <p:nvPr>
            <p:ph type="body" sz="half" idx="1"/>
          </p:nvPr>
        </p:nvSpPr>
        <p:spPr>
          <a:xfrm>
            <a:off x="269237" y="1189177"/>
            <a:ext cx="11653526" cy="1534496"/>
          </a:xfrm>
          <a:prstGeom prst="rect">
            <a:avLst/>
          </a:prstGeom>
        </p:spPr>
        <p:txBody>
          <a:bodyPr/>
          <a:lstStyle>
            <a:lvl1pPr marL="0" indent="0">
              <a:buSzTx/>
              <a:buFontTx/>
              <a:buNone/>
            </a:lvl1pPr>
            <a:lvl2pPr marL="0" indent="0">
              <a:buSzTx/>
              <a:buFontTx/>
              <a:buNone/>
            </a:lvl2pPr>
            <a:lvl3pPr marL="0" indent="0">
              <a:buSzTx/>
              <a:buFontTx/>
              <a:buNone/>
            </a:lvl3pPr>
            <a:lvl4pPr marL="0" indent="0">
              <a:buSzTx/>
              <a:buFontTx/>
              <a:buNone/>
            </a:lvl4pPr>
            <a:lvl5pPr marL="0" indent="0">
              <a:buSzTx/>
              <a:buFontTx/>
              <a:buNone/>
            </a:lvl5pPr>
          </a:lstStyle>
          <a:p>
            <a:pPr/>
            <a:r>
              <a:t>正文级别 1</a:t>
            </a:r>
          </a:p>
          <a:p>
            <a:pPr lvl="1"/>
            <a:r>
              <a:t>正文级别 2</a:t>
            </a:r>
          </a:p>
          <a:p>
            <a:pPr lvl="2"/>
            <a:r>
              <a:t>正文级别 3</a:t>
            </a:r>
          </a:p>
          <a:p>
            <a:pPr lvl="3"/>
            <a:r>
              <a:t>正文级别 4</a:t>
            </a:r>
          </a:p>
          <a:p>
            <a:pPr lvl="4"/>
            <a:r>
              <a:t>正文级别 5</a:t>
            </a:r>
          </a:p>
        </p:txBody>
      </p:sp>
      <p:sp>
        <p:nvSpPr>
          <p:cNvPr id="128" name="标题文本"/>
          <p:cNvSpPr txBox="1"/>
          <p:nvPr>
            <p:ph type="title"/>
          </p:nvPr>
        </p:nvSpPr>
        <p:spPr>
          <a:prstGeom prst="rect">
            <a:avLst/>
          </a:prstGeom>
        </p:spPr>
        <p:txBody>
          <a:bodyPr/>
          <a:lstStyle/>
          <a:p>
            <a:pPr/>
            <a:r>
              <a:t>标题文本</a:t>
            </a:r>
          </a:p>
        </p:txBody>
      </p:sp>
      <p:sp>
        <p:nvSpPr>
          <p:cNvPr id="129"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50-50 Right Photo Layout">
    <p:spTree>
      <p:nvGrpSpPr>
        <p:cNvPr id="1" name=""/>
        <p:cNvGrpSpPr/>
        <p:nvPr/>
      </p:nvGrpSpPr>
      <p:grpSpPr>
        <a:xfrm>
          <a:off x="0" y="0"/>
          <a:ext cx="0" cy="0"/>
          <a:chOff x="0" y="0"/>
          <a:chExt cx="0" cy="0"/>
        </a:xfrm>
      </p:grpSpPr>
      <p:sp>
        <p:nvSpPr>
          <p:cNvPr id="136" name="标题文本"/>
          <p:cNvSpPr txBox="1"/>
          <p:nvPr>
            <p:ph type="title"/>
          </p:nvPr>
        </p:nvSpPr>
        <p:spPr>
          <a:xfrm>
            <a:off x="269241" y="1597605"/>
            <a:ext cx="5378550" cy="764377"/>
          </a:xfrm>
          <a:prstGeom prst="rect">
            <a:avLst/>
          </a:prstGeom>
        </p:spPr>
        <p:txBody>
          <a:bodyPr/>
          <a:lstStyle>
            <a:lvl1pPr>
              <a:defRPr sz="4800"/>
            </a:lvl1pPr>
          </a:lstStyle>
          <a:p>
            <a:pPr/>
            <a:r>
              <a:t>标题文本</a:t>
            </a:r>
          </a:p>
        </p:txBody>
      </p:sp>
      <p:sp>
        <p:nvSpPr>
          <p:cNvPr id="137" name="Picture Placeholder 4"/>
          <p:cNvSpPr/>
          <p:nvPr>
            <p:ph type="pic" idx="13"/>
          </p:nvPr>
        </p:nvSpPr>
        <p:spPr>
          <a:xfrm>
            <a:off x="6097558" y="2"/>
            <a:ext cx="6094444" cy="6856102"/>
          </a:xfrm>
          <a:prstGeom prst="rect">
            <a:avLst/>
          </a:prstGeom>
        </p:spPr>
        <p:txBody>
          <a:bodyPr lIns="91439" tIns="45719" rIns="91439" bIns="45719">
            <a:noAutofit/>
          </a:bodyPr>
          <a:lstStyle/>
          <a:p>
            <a:pPr/>
          </a:p>
        </p:txBody>
      </p:sp>
      <p:sp>
        <p:nvSpPr>
          <p:cNvPr id="13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1" showMasterPhAnim="1">
  <p:cSld name="Title Slide">
    <p:spTree>
      <p:nvGrpSpPr>
        <p:cNvPr id="1" name=""/>
        <p:cNvGrpSpPr/>
        <p:nvPr/>
      </p:nvGrpSpPr>
      <p:grpSpPr>
        <a:xfrm>
          <a:off x="0" y="0"/>
          <a:ext cx="0" cy="0"/>
          <a:chOff x="0" y="0"/>
          <a:chExt cx="0" cy="0"/>
        </a:xfrm>
      </p:grpSpPr>
      <p:sp>
        <p:nvSpPr>
          <p:cNvPr id="145" name="标题文本"/>
          <p:cNvSpPr txBox="1"/>
          <p:nvPr>
            <p:ph type="title"/>
          </p:nvPr>
        </p:nvSpPr>
        <p:spPr>
          <a:xfrm>
            <a:off x="1524000" y="1122362"/>
            <a:ext cx="9144000" cy="2387601"/>
          </a:xfrm>
          <a:prstGeom prst="rect">
            <a:avLst/>
          </a:prstGeom>
        </p:spPr>
        <p:txBody>
          <a:bodyPr anchor="b"/>
          <a:lstStyle>
            <a:lvl1pPr algn="ctr">
              <a:defRPr sz="6000"/>
            </a:lvl1pPr>
          </a:lstStyle>
          <a:p>
            <a:pPr/>
            <a:r>
              <a:t>标题文本</a:t>
            </a:r>
          </a:p>
        </p:txBody>
      </p:sp>
      <p:sp>
        <p:nvSpPr>
          <p:cNvPr id="146" name="正文级别 1…"/>
          <p:cNvSpPr txBox="1"/>
          <p:nvPr>
            <p:ph type="body" sz="quarter" idx="1"/>
          </p:nvPr>
        </p:nvSpPr>
        <p:spPr>
          <a:xfrm>
            <a:off x="1524000" y="3602037"/>
            <a:ext cx="9144000" cy="1655764"/>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pPr/>
            <a:r>
              <a:t>正文级别 1</a:t>
            </a:r>
          </a:p>
          <a:p>
            <a:pPr lvl="1"/>
            <a:r>
              <a:t>正文级别 2</a:t>
            </a:r>
          </a:p>
          <a:p>
            <a:pPr lvl="2"/>
            <a:r>
              <a:t>正文级别 3</a:t>
            </a:r>
          </a:p>
          <a:p>
            <a:pPr lvl="3"/>
            <a:r>
              <a:t>正文级别 4</a:t>
            </a:r>
          </a:p>
          <a:p>
            <a:pPr lvl="4"/>
            <a:r>
              <a:t>正文级别 5</a:t>
            </a:r>
          </a:p>
        </p:txBody>
      </p:sp>
      <p:sp>
        <p:nvSpPr>
          <p:cNvPr id="147"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154" name="标题文本"/>
          <p:cNvSpPr txBox="1"/>
          <p:nvPr>
            <p:ph type="title"/>
          </p:nvPr>
        </p:nvSpPr>
        <p:spPr>
          <a:prstGeom prst="rect">
            <a:avLst/>
          </a:prstGeom>
        </p:spPr>
        <p:txBody>
          <a:bodyPr/>
          <a:lstStyle/>
          <a:p>
            <a:pPr/>
            <a:r>
              <a:t>标题文本</a:t>
            </a:r>
          </a:p>
        </p:txBody>
      </p:sp>
      <p:sp>
        <p:nvSpPr>
          <p:cNvPr id="155" name="正文级别 1…"/>
          <p:cNvSpPr txBox="1"/>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15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1" showMasterPhAnim="1">
  <p:cSld name="Section Header">
    <p:spTree>
      <p:nvGrpSpPr>
        <p:cNvPr id="1" name=""/>
        <p:cNvGrpSpPr/>
        <p:nvPr/>
      </p:nvGrpSpPr>
      <p:grpSpPr>
        <a:xfrm>
          <a:off x="0" y="0"/>
          <a:ext cx="0" cy="0"/>
          <a:chOff x="0" y="0"/>
          <a:chExt cx="0" cy="0"/>
        </a:xfrm>
      </p:grpSpPr>
      <p:sp>
        <p:nvSpPr>
          <p:cNvPr id="163" name="标题文本"/>
          <p:cNvSpPr txBox="1"/>
          <p:nvPr>
            <p:ph type="title"/>
          </p:nvPr>
        </p:nvSpPr>
        <p:spPr>
          <a:xfrm>
            <a:off x="831850" y="1709738"/>
            <a:ext cx="10515600" cy="2852737"/>
          </a:xfrm>
          <a:prstGeom prst="rect">
            <a:avLst/>
          </a:prstGeom>
        </p:spPr>
        <p:txBody>
          <a:bodyPr anchor="b"/>
          <a:lstStyle>
            <a:lvl1pPr>
              <a:defRPr sz="6000"/>
            </a:lvl1pPr>
          </a:lstStyle>
          <a:p>
            <a:pPr/>
            <a:r>
              <a:t>标题文本</a:t>
            </a:r>
          </a:p>
        </p:txBody>
      </p:sp>
      <p:sp>
        <p:nvSpPr>
          <p:cNvPr id="164" name="正文级别 1…"/>
          <p:cNvSpPr txBox="1"/>
          <p:nvPr>
            <p:ph type="body" sz="quarter" idx="1"/>
          </p:nvPr>
        </p:nvSpPr>
        <p:spPr>
          <a:xfrm>
            <a:off x="831850" y="4589462"/>
            <a:ext cx="10515600" cy="1500189"/>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pPr/>
            <a:r>
              <a:t>正文级别 1</a:t>
            </a:r>
          </a:p>
          <a:p>
            <a:pPr lvl="1"/>
            <a:r>
              <a:t>正文级别 2</a:t>
            </a:r>
          </a:p>
          <a:p>
            <a:pPr lvl="2"/>
            <a:r>
              <a:t>正文级别 3</a:t>
            </a:r>
          </a:p>
          <a:p>
            <a:pPr lvl="3"/>
            <a:r>
              <a:t>正文级别 4</a:t>
            </a:r>
          </a:p>
          <a:p>
            <a:pPr lvl="4"/>
            <a:r>
              <a:t>正文级别 5</a:t>
            </a:r>
          </a:p>
        </p:txBody>
      </p:sp>
      <p:sp>
        <p:nvSpPr>
          <p:cNvPr id="16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1" showMasterPhAnim="1">
  <p:cSld name="Two Content">
    <p:spTree>
      <p:nvGrpSpPr>
        <p:cNvPr id="1" name=""/>
        <p:cNvGrpSpPr/>
        <p:nvPr/>
      </p:nvGrpSpPr>
      <p:grpSpPr>
        <a:xfrm>
          <a:off x="0" y="0"/>
          <a:ext cx="0" cy="0"/>
          <a:chOff x="0" y="0"/>
          <a:chExt cx="0" cy="0"/>
        </a:xfrm>
      </p:grpSpPr>
      <p:sp>
        <p:nvSpPr>
          <p:cNvPr id="172" name="标题文本"/>
          <p:cNvSpPr txBox="1"/>
          <p:nvPr>
            <p:ph type="title"/>
          </p:nvPr>
        </p:nvSpPr>
        <p:spPr>
          <a:prstGeom prst="rect">
            <a:avLst/>
          </a:prstGeom>
        </p:spPr>
        <p:txBody>
          <a:bodyPr/>
          <a:lstStyle/>
          <a:p>
            <a:pPr/>
            <a:r>
              <a:t>标题文本</a:t>
            </a:r>
          </a:p>
        </p:txBody>
      </p:sp>
      <p:sp>
        <p:nvSpPr>
          <p:cNvPr id="173" name="正文级别 1…"/>
          <p:cNvSpPr txBox="1"/>
          <p:nvPr>
            <p:ph type="body" sz="half" idx="1"/>
          </p:nvPr>
        </p:nvSpPr>
        <p:spPr>
          <a:xfrm>
            <a:off x="838200" y="1825625"/>
            <a:ext cx="5181600" cy="4351338"/>
          </a:xfrm>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17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标题和内容">
    <p:spTree>
      <p:nvGrpSpPr>
        <p:cNvPr id="1" name=""/>
        <p:cNvGrpSpPr/>
        <p:nvPr/>
      </p:nvGrpSpPr>
      <p:grpSpPr>
        <a:xfrm>
          <a:off x="0" y="0"/>
          <a:ext cx="0" cy="0"/>
          <a:chOff x="0" y="0"/>
          <a:chExt cx="0" cy="0"/>
        </a:xfrm>
      </p:grpSpPr>
      <p:sp>
        <p:nvSpPr>
          <p:cNvPr id="20" name="标题文本"/>
          <p:cNvSpPr txBox="1"/>
          <p:nvPr>
            <p:ph type="title"/>
          </p:nvPr>
        </p:nvSpPr>
        <p:spPr>
          <a:prstGeom prst="rect">
            <a:avLst/>
          </a:prstGeom>
        </p:spPr>
        <p:txBody>
          <a:bodyPr/>
          <a:lstStyle/>
          <a:p>
            <a:pPr/>
            <a:r>
              <a:t>标题文本</a:t>
            </a:r>
          </a:p>
        </p:txBody>
      </p:sp>
      <p:sp>
        <p:nvSpPr>
          <p:cNvPr id="21" name="正文级别 1…"/>
          <p:cNvSpPr txBox="1"/>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22"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181" name="标题文本"/>
          <p:cNvSpPr txBox="1"/>
          <p:nvPr>
            <p:ph type="title"/>
          </p:nvPr>
        </p:nvSpPr>
        <p:spPr>
          <a:xfrm>
            <a:off x="839787" y="365125"/>
            <a:ext cx="10515601" cy="1325563"/>
          </a:xfrm>
          <a:prstGeom prst="rect">
            <a:avLst/>
          </a:prstGeom>
        </p:spPr>
        <p:txBody>
          <a:bodyPr/>
          <a:lstStyle/>
          <a:p>
            <a:pPr/>
            <a:r>
              <a:t>标题文本</a:t>
            </a:r>
          </a:p>
        </p:txBody>
      </p:sp>
      <p:sp>
        <p:nvSpPr>
          <p:cNvPr id="182" name="正文级别 1…"/>
          <p:cNvSpPr txBox="1"/>
          <p:nvPr>
            <p:ph type="body" sz="quarter" idx="1"/>
          </p:nvPr>
        </p:nvSpPr>
        <p:spPr>
          <a:xfrm>
            <a:off x="839787" y="1681163"/>
            <a:ext cx="5157790" cy="823914"/>
          </a:xfrm>
          <a:prstGeom prst="rect">
            <a:avLst/>
          </a:prstGeom>
        </p:spPr>
        <p:txBody>
          <a:bodyPr anchor="b"/>
          <a:lstStyle>
            <a:lvl1pPr marL="0" indent="0">
              <a:buSzTx/>
              <a:buFontTx/>
              <a:buNone/>
              <a:defRPr sz="2400"/>
            </a:lvl1pPr>
            <a:lvl2pPr marL="0" indent="0">
              <a:buSzTx/>
              <a:buFontTx/>
              <a:buNone/>
              <a:defRPr sz="2400"/>
            </a:lvl2pPr>
            <a:lvl3pPr marL="0" indent="0">
              <a:buSzTx/>
              <a:buFontTx/>
              <a:buNone/>
              <a:defRPr sz="2400"/>
            </a:lvl3pPr>
            <a:lvl4pPr marL="0" indent="0">
              <a:buSzTx/>
              <a:buFontTx/>
              <a:buNone/>
              <a:defRPr sz="2400"/>
            </a:lvl4pPr>
            <a:lvl5pPr marL="0" indent="0">
              <a:buSzTx/>
              <a:buFontTx/>
              <a:buNone/>
              <a:defRPr sz="2400"/>
            </a:lvl5pPr>
          </a:lstStyle>
          <a:p>
            <a:pPr/>
            <a:r>
              <a:t>正文级别 1</a:t>
            </a:r>
          </a:p>
          <a:p>
            <a:pPr lvl="1"/>
            <a:r>
              <a:t>正文级别 2</a:t>
            </a:r>
          </a:p>
          <a:p>
            <a:pPr lvl="2"/>
            <a:r>
              <a:t>正文级别 3</a:t>
            </a:r>
          </a:p>
          <a:p>
            <a:pPr lvl="3"/>
            <a:r>
              <a:t>正文级别 4</a:t>
            </a:r>
          </a:p>
          <a:p>
            <a:pPr lvl="4"/>
            <a:r>
              <a:t>正文级别 5</a:t>
            </a:r>
          </a:p>
        </p:txBody>
      </p:sp>
      <p:sp>
        <p:nvSpPr>
          <p:cNvPr id="183" name="Text Placeholder 4"/>
          <p:cNvSpPr/>
          <p:nvPr>
            <p:ph type="body" sz="quarter" idx="13"/>
          </p:nvPr>
        </p:nvSpPr>
        <p:spPr>
          <a:xfrm>
            <a:off x="6172200" y="1681163"/>
            <a:ext cx="5183188" cy="823914"/>
          </a:xfrm>
          <a:prstGeom prst="rect">
            <a:avLst/>
          </a:prstGeom>
        </p:spPr>
        <p:txBody>
          <a:bodyPr anchor="b"/>
          <a:lstStyle/>
          <a:p>
            <a:pPr/>
          </a:p>
        </p:txBody>
      </p:sp>
      <p:sp>
        <p:nvSpPr>
          <p:cNvPr id="18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191" name="标题文本"/>
          <p:cNvSpPr txBox="1"/>
          <p:nvPr>
            <p:ph type="title"/>
          </p:nvPr>
        </p:nvSpPr>
        <p:spPr>
          <a:prstGeom prst="rect">
            <a:avLst/>
          </a:prstGeom>
        </p:spPr>
        <p:txBody>
          <a:bodyPr/>
          <a:lstStyle/>
          <a:p>
            <a:pPr/>
            <a:r>
              <a:t>标题文本</a:t>
            </a:r>
          </a:p>
        </p:txBody>
      </p:sp>
      <p:sp>
        <p:nvSpPr>
          <p:cNvPr id="192"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99"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spTree>
      <p:nvGrpSpPr>
        <p:cNvPr id="1" name=""/>
        <p:cNvGrpSpPr/>
        <p:nvPr/>
      </p:nvGrpSpPr>
      <p:grpSpPr>
        <a:xfrm>
          <a:off x="0" y="0"/>
          <a:ext cx="0" cy="0"/>
          <a:chOff x="0" y="0"/>
          <a:chExt cx="0" cy="0"/>
        </a:xfrm>
      </p:grpSpPr>
      <p:sp>
        <p:nvSpPr>
          <p:cNvPr id="206" name="标题文本"/>
          <p:cNvSpPr txBox="1"/>
          <p:nvPr>
            <p:ph type="title"/>
          </p:nvPr>
        </p:nvSpPr>
        <p:spPr>
          <a:xfrm>
            <a:off x="839787" y="457200"/>
            <a:ext cx="3932240" cy="1600200"/>
          </a:xfrm>
          <a:prstGeom prst="rect">
            <a:avLst/>
          </a:prstGeom>
        </p:spPr>
        <p:txBody>
          <a:bodyPr anchor="b"/>
          <a:lstStyle>
            <a:lvl1pPr>
              <a:defRPr sz="3200"/>
            </a:lvl1pPr>
          </a:lstStyle>
          <a:p>
            <a:pPr/>
            <a:r>
              <a:t>标题文本</a:t>
            </a:r>
          </a:p>
        </p:txBody>
      </p:sp>
      <p:sp>
        <p:nvSpPr>
          <p:cNvPr id="207" name="正文级别 1…"/>
          <p:cNvSpPr txBox="1"/>
          <p:nvPr>
            <p:ph type="body" sz="half" idx="1"/>
          </p:nvPr>
        </p:nvSpPr>
        <p:spPr>
          <a:xfrm>
            <a:off x="5183187" y="987425"/>
            <a:ext cx="6172202"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正文级别 1</a:t>
            </a:r>
          </a:p>
          <a:p>
            <a:pPr lvl="1"/>
            <a:r>
              <a:t>正文级别 2</a:t>
            </a:r>
          </a:p>
          <a:p>
            <a:pPr lvl="2"/>
            <a:r>
              <a:t>正文级别 3</a:t>
            </a:r>
          </a:p>
          <a:p>
            <a:pPr lvl="3"/>
            <a:r>
              <a:t>正文级别 4</a:t>
            </a:r>
          </a:p>
          <a:p>
            <a:pPr lvl="4"/>
            <a:r>
              <a:t>正文级别 5</a:t>
            </a:r>
          </a:p>
        </p:txBody>
      </p:sp>
      <p:sp>
        <p:nvSpPr>
          <p:cNvPr id="208" name="Text Placeholder 3"/>
          <p:cNvSpPr/>
          <p:nvPr>
            <p:ph type="body" sz="quarter" idx="13"/>
          </p:nvPr>
        </p:nvSpPr>
        <p:spPr>
          <a:xfrm>
            <a:off x="839787" y="2057400"/>
            <a:ext cx="3932238" cy="3811588"/>
          </a:xfrm>
          <a:prstGeom prst="rect">
            <a:avLst/>
          </a:prstGeom>
        </p:spPr>
        <p:txBody>
          <a:bodyPr/>
          <a:lstStyle/>
          <a:p>
            <a:pPr/>
          </a:p>
        </p:txBody>
      </p:sp>
      <p:sp>
        <p:nvSpPr>
          <p:cNvPr id="209"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spTree>
      <p:nvGrpSpPr>
        <p:cNvPr id="1" name=""/>
        <p:cNvGrpSpPr/>
        <p:nvPr/>
      </p:nvGrpSpPr>
      <p:grpSpPr>
        <a:xfrm>
          <a:off x="0" y="0"/>
          <a:ext cx="0" cy="0"/>
          <a:chOff x="0" y="0"/>
          <a:chExt cx="0" cy="0"/>
        </a:xfrm>
      </p:grpSpPr>
      <p:sp>
        <p:nvSpPr>
          <p:cNvPr id="216" name="标题文本"/>
          <p:cNvSpPr txBox="1"/>
          <p:nvPr>
            <p:ph type="title"/>
          </p:nvPr>
        </p:nvSpPr>
        <p:spPr>
          <a:xfrm>
            <a:off x="839787" y="457200"/>
            <a:ext cx="3932240" cy="1600200"/>
          </a:xfrm>
          <a:prstGeom prst="rect">
            <a:avLst/>
          </a:prstGeom>
        </p:spPr>
        <p:txBody>
          <a:bodyPr anchor="b"/>
          <a:lstStyle>
            <a:lvl1pPr>
              <a:defRPr sz="3200"/>
            </a:lvl1pPr>
          </a:lstStyle>
          <a:p>
            <a:pPr/>
            <a:r>
              <a:t>标题文本</a:t>
            </a:r>
          </a:p>
        </p:txBody>
      </p:sp>
      <p:sp>
        <p:nvSpPr>
          <p:cNvPr id="217" name="Picture Placeholder 2"/>
          <p:cNvSpPr/>
          <p:nvPr>
            <p:ph type="pic" sz="half" idx="13"/>
          </p:nvPr>
        </p:nvSpPr>
        <p:spPr>
          <a:xfrm>
            <a:off x="5183187" y="987425"/>
            <a:ext cx="6172202" cy="4873625"/>
          </a:xfrm>
          <a:prstGeom prst="rect">
            <a:avLst/>
          </a:prstGeom>
        </p:spPr>
        <p:txBody>
          <a:bodyPr lIns="91439" tIns="45719" rIns="91439" bIns="45719">
            <a:noAutofit/>
          </a:bodyPr>
          <a:lstStyle/>
          <a:p>
            <a:pPr/>
          </a:p>
        </p:txBody>
      </p:sp>
      <p:sp>
        <p:nvSpPr>
          <p:cNvPr id="218" name="正文级别 1…"/>
          <p:cNvSpPr txBox="1"/>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pPr/>
            <a:r>
              <a:t>正文级别 1</a:t>
            </a:r>
          </a:p>
          <a:p>
            <a:pPr lvl="1"/>
            <a:r>
              <a:t>正文级别 2</a:t>
            </a:r>
          </a:p>
          <a:p>
            <a:pPr lvl="2"/>
            <a:r>
              <a:t>正文级别 3</a:t>
            </a:r>
          </a:p>
          <a:p>
            <a:pPr lvl="3"/>
            <a:r>
              <a:t>正文级别 4</a:t>
            </a:r>
          </a:p>
          <a:p>
            <a:pPr lvl="4"/>
            <a:r>
              <a:t>正文级别 5</a:t>
            </a:r>
          </a:p>
        </p:txBody>
      </p:sp>
      <p:sp>
        <p:nvSpPr>
          <p:cNvPr id="219"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226" name="标题文本"/>
          <p:cNvSpPr txBox="1"/>
          <p:nvPr>
            <p:ph type="title"/>
          </p:nvPr>
        </p:nvSpPr>
        <p:spPr>
          <a:prstGeom prst="rect">
            <a:avLst/>
          </a:prstGeom>
        </p:spPr>
        <p:txBody>
          <a:bodyPr/>
          <a:lstStyle/>
          <a:p>
            <a:pPr/>
            <a:r>
              <a:t>标题文本</a:t>
            </a:r>
          </a:p>
        </p:txBody>
      </p:sp>
      <p:sp>
        <p:nvSpPr>
          <p:cNvPr id="227" name="正文级别 1…"/>
          <p:cNvSpPr txBox="1"/>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22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spTree>
      <p:nvGrpSpPr>
        <p:cNvPr id="1" name=""/>
        <p:cNvGrpSpPr/>
        <p:nvPr/>
      </p:nvGrpSpPr>
      <p:grpSpPr>
        <a:xfrm>
          <a:off x="0" y="0"/>
          <a:ext cx="0" cy="0"/>
          <a:chOff x="0" y="0"/>
          <a:chExt cx="0" cy="0"/>
        </a:xfrm>
      </p:grpSpPr>
      <p:sp>
        <p:nvSpPr>
          <p:cNvPr id="235" name="标题文本"/>
          <p:cNvSpPr txBox="1"/>
          <p:nvPr>
            <p:ph type="title"/>
          </p:nvPr>
        </p:nvSpPr>
        <p:spPr>
          <a:xfrm>
            <a:off x="8724900" y="365125"/>
            <a:ext cx="2628900" cy="5811838"/>
          </a:xfrm>
          <a:prstGeom prst="rect">
            <a:avLst/>
          </a:prstGeom>
        </p:spPr>
        <p:txBody>
          <a:bodyPr/>
          <a:lstStyle/>
          <a:p>
            <a:pPr/>
            <a:r>
              <a:t>标题文本</a:t>
            </a:r>
          </a:p>
        </p:txBody>
      </p:sp>
      <p:sp>
        <p:nvSpPr>
          <p:cNvPr id="236" name="正文级别 1…"/>
          <p:cNvSpPr txBox="1"/>
          <p:nvPr>
            <p:ph type="body" idx="1"/>
          </p:nvPr>
        </p:nvSpPr>
        <p:spPr>
          <a:xfrm>
            <a:off x="838200" y="365125"/>
            <a:ext cx="7734300" cy="5811838"/>
          </a:xfrm>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237"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type="tx" showMasterSp="1" showMasterPhAnim="1">
  <p:cSld name="2_Title and Content">
    <p:spTree>
      <p:nvGrpSpPr>
        <p:cNvPr id="1" name=""/>
        <p:cNvGrpSpPr/>
        <p:nvPr/>
      </p:nvGrpSpPr>
      <p:grpSpPr>
        <a:xfrm>
          <a:off x="0" y="0"/>
          <a:ext cx="0" cy="0"/>
          <a:chOff x="0" y="0"/>
          <a:chExt cx="0" cy="0"/>
        </a:xfrm>
      </p:grpSpPr>
      <p:sp>
        <p:nvSpPr>
          <p:cNvPr id="244" name="正文级别 1…"/>
          <p:cNvSpPr txBox="1"/>
          <p:nvPr>
            <p:ph type="body" sz="half" idx="1"/>
          </p:nvPr>
        </p:nvSpPr>
        <p:spPr>
          <a:xfrm>
            <a:off x="269237" y="1189180"/>
            <a:ext cx="11653526" cy="1864294"/>
          </a:xfrm>
          <a:prstGeom prst="rect">
            <a:avLst/>
          </a:prstGeom>
        </p:spPr>
        <p:txBody>
          <a:bodyPr/>
          <a:lstStyle>
            <a:lvl1pPr>
              <a:defRPr sz="2900"/>
            </a:lvl1pPr>
            <a:lvl2pPr marL="733425" indent="-276225">
              <a:defRPr sz="2900"/>
            </a:lvl2pPr>
            <a:lvl3pPr marL="1245869" indent="-331469">
              <a:defRPr sz="2900"/>
            </a:lvl3pPr>
            <a:lvl4pPr marL="1739900" indent="-368300">
              <a:defRPr sz="2900"/>
            </a:lvl4pPr>
            <a:lvl5pPr marL="2197100" indent="-368300">
              <a:defRPr sz="2900"/>
            </a:lvl5pPr>
          </a:lstStyle>
          <a:p>
            <a:pPr/>
            <a:r>
              <a:t>正文级别 1</a:t>
            </a:r>
          </a:p>
          <a:p>
            <a:pPr lvl="1"/>
            <a:r>
              <a:t>正文级别 2</a:t>
            </a:r>
          </a:p>
          <a:p>
            <a:pPr lvl="2"/>
            <a:r>
              <a:t>正文级别 3</a:t>
            </a:r>
          </a:p>
          <a:p>
            <a:pPr lvl="3"/>
            <a:r>
              <a:t>正文级别 4</a:t>
            </a:r>
          </a:p>
          <a:p>
            <a:pPr lvl="4"/>
            <a:r>
              <a:t>正文级别 5</a:t>
            </a:r>
          </a:p>
        </p:txBody>
      </p:sp>
      <p:sp>
        <p:nvSpPr>
          <p:cNvPr id="245" name="标题文本"/>
          <p:cNvSpPr txBox="1"/>
          <p:nvPr>
            <p:ph type="title"/>
          </p:nvPr>
        </p:nvSpPr>
        <p:spPr>
          <a:prstGeom prst="rect">
            <a:avLst/>
          </a:prstGeom>
        </p:spPr>
        <p:txBody>
          <a:bodyPr/>
          <a:lstStyle/>
          <a:p>
            <a:pPr/>
            <a:r>
              <a:t>标题文本</a:t>
            </a:r>
          </a:p>
        </p:txBody>
      </p:sp>
      <p:sp>
        <p:nvSpPr>
          <p:cNvPr id="24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type="tx" showMasterSp="1" showMasterPhAnim="1">
  <p:cSld name="Section Title Accent 1">
    <p:spTree>
      <p:nvGrpSpPr>
        <p:cNvPr id="1" name=""/>
        <p:cNvGrpSpPr/>
        <p:nvPr/>
      </p:nvGrpSpPr>
      <p:grpSpPr>
        <a:xfrm>
          <a:off x="0" y="0"/>
          <a:ext cx="0" cy="0"/>
          <a:chOff x="0" y="0"/>
          <a:chExt cx="0" cy="0"/>
        </a:xfrm>
      </p:grpSpPr>
      <p:sp>
        <p:nvSpPr>
          <p:cNvPr id="253" name="标题文本"/>
          <p:cNvSpPr txBox="1"/>
          <p:nvPr>
            <p:ph type="title"/>
          </p:nvPr>
        </p:nvSpPr>
        <p:spPr>
          <a:xfrm>
            <a:off x="269237" y="2084172"/>
            <a:ext cx="11653526" cy="914235"/>
          </a:xfrm>
          <a:prstGeom prst="rect">
            <a:avLst/>
          </a:prstGeom>
        </p:spPr>
        <p:txBody>
          <a:bodyPr lIns="91438" tIns="91438" rIns="91438" bIns="91438" anchor="t"/>
          <a:lstStyle>
            <a:lvl1pPr>
              <a:defRPr spc="-74" sz="5200"/>
            </a:lvl1pPr>
          </a:lstStyle>
          <a:p>
            <a:pPr/>
            <a:r>
              <a:t>标题文本</a:t>
            </a:r>
          </a:p>
        </p:txBody>
      </p:sp>
      <p:sp>
        <p:nvSpPr>
          <p:cNvPr id="25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type="tx" showMasterSp="1" showMasterPhAnim="1">
  <p:cSld name="Title &amp; Non-bulleted text">
    <p:spTree>
      <p:nvGrpSpPr>
        <p:cNvPr id="1" name=""/>
        <p:cNvGrpSpPr/>
        <p:nvPr/>
      </p:nvGrpSpPr>
      <p:grpSpPr>
        <a:xfrm>
          <a:off x="0" y="0"/>
          <a:ext cx="0" cy="0"/>
          <a:chOff x="0" y="0"/>
          <a:chExt cx="0" cy="0"/>
        </a:xfrm>
      </p:grpSpPr>
      <p:sp>
        <p:nvSpPr>
          <p:cNvPr id="261" name="正文级别 1…"/>
          <p:cNvSpPr txBox="1"/>
          <p:nvPr>
            <p:ph type="body" sz="half" idx="1"/>
          </p:nvPr>
        </p:nvSpPr>
        <p:spPr>
          <a:xfrm>
            <a:off x="269237" y="1189177"/>
            <a:ext cx="11653526" cy="1534496"/>
          </a:xfrm>
          <a:prstGeom prst="rect">
            <a:avLst/>
          </a:prstGeom>
        </p:spPr>
        <p:txBody>
          <a:bodyPr/>
          <a:lstStyle>
            <a:lvl1pPr marL="0" indent="0">
              <a:buSzTx/>
              <a:buFontTx/>
              <a:buNone/>
            </a:lvl1pPr>
            <a:lvl2pPr marL="0" indent="0">
              <a:buSzTx/>
              <a:buFontTx/>
              <a:buNone/>
            </a:lvl2pPr>
            <a:lvl3pPr marL="0" indent="0">
              <a:buSzTx/>
              <a:buFontTx/>
              <a:buNone/>
            </a:lvl3pPr>
            <a:lvl4pPr marL="0" indent="0">
              <a:buSzTx/>
              <a:buFontTx/>
              <a:buNone/>
            </a:lvl4pPr>
            <a:lvl5pPr marL="0" indent="0">
              <a:buSzTx/>
              <a:buFontTx/>
              <a:buNone/>
            </a:lvl5pPr>
          </a:lstStyle>
          <a:p>
            <a:pPr/>
            <a:r>
              <a:t>正文级别 1</a:t>
            </a:r>
          </a:p>
          <a:p>
            <a:pPr lvl="1"/>
            <a:r>
              <a:t>正文级别 2</a:t>
            </a:r>
          </a:p>
          <a:p>
            <a:pPr lvl="2"/>
            <a:r>
              <a:t>正文级别 3</a:t>
            </a:r>
          </a:p>
          <a:p>
            <a:pPr lvl="3"/>
            <a:r>
              <a:t>正文级别 4</a:t>
            </a:r>
          </a:p>
          <a:p>
            <a:pPr lvl="4"/>
            <a:r>
              <a:t>正文级别 5</a:t>
            </a:r>
          </a:p>
        </p:txBody>
      </p:sp>
      <p:sp>
        <p:nvSpPr>
          <p:cNvPr id="262" name="标题文本"/>
          <p:cNvSpPr txBox="1"/>
          <p:nvPr>
            <p:ph type="title"/>
          </p:nvPr>
        </p:nvSpPr>
        <p:spPr>
          <a:prstGeom prst="rect">
            <a:avLst/>
          </a:prstGeom>
        </p:spPr>
        <p:txBody>
          <a:bodyPr/>
          <a:lstStyle/>
          <a:p>
            <a:pPr/>
            <a:r>
              <a:t>标题文本</a:t>
            </a:r>
          </a:p>
        </p:txBody>
      </p:sp>
      <p:sp>
        <p:nvSpPr>
          <p:cNvPr id="26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节标题">
    <p:spTree>
      <p:nvGrpSpPr>
        <p:cNvPr id="1" name=""/>
        <p:cNvGrpSpPr/>
        <p:nvPr/>
      </p:nvGrpSpPr>
      <p:grpSpPr>
        <a:xfrm>
          <a:off x="0" y="0"/>
          <a:ext cx="0" cy="0"/>
          <a:chOff x="0" y="0"/>
          <a:chExt cx="0" cy="0"/>
        </a:xfrm>
      </p:grpSpPr>
      <p:sp>
        <p:nvSpPr>
          <p:cNvPr id="29" name="标题文本"/>
          <p:cNvSpPr txBox="1"/>
          <p:nvPr>
            <p:ph type="title"/>
          </p:nvPr>
        </p:nvSpPr>
        <p:spPr>
          <a:xfrm>
            <a:off x="831850" y="1709738"/>
            <a:ext cx="10515600" cy="2852737"/>
          </a:xfrm>
          <a:prstGeom prst="rect">
            <a:avLst/>
          </a:prstGeom>
        </p:spPr>
        <p:txBody>
          <a:bodyPr anchor="b"/>
          <a:lstStyle>
            <a:lvl1pPr>
              <a:defRPr sz="6000"/>
            </a:lvl1pPr>
          </a:lstStyle>
          <a:p>
            <a:pPr/>
            <a:r>
              <a:t>标题文本</a:t>
            </a:r>
          </a:p>
        </p:txBody>
      </p:sp>
      <p:sp>
        <p:nvSpPr>
          <p:cNvPr id="30" name="正文级别 1…"/>
          <p:cNvSpPr txBox="1"/>
          <p:nvPr>
            <p:ph type="body" sz="quarter" idx="1"/>
          </p:nvPr>
        </p:nvSpPr>
        <p:spPr>
          <a:xfrm>
            <a:off x="831850" y="4589462"/>
            <a:ext cx="10515600" cy="1500189"/>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pPr/>
            <a:r>
              <a:t>正文级别 1</a:t>
            </a:r>
          </a:p>
          <a:p>
            <a:pPr lvl="1"/>
            <a:r>
              <a:t>正文级别 2</a:t>
            </a:r>
          </a:p>
          <a:p>
            <a:pPr lvl="2"/>
            <a:r>
              <a:t>正文级别 3</a:t>
            </a:r>
          </a:p>
          <a:p>
            <a:pPr lvl="3"/>
            <a:r>
              <a:t>正文级别 4</a:t>
            </a:r>
          </a:p>
          <a:p>
            <a:pPr lvl="4"/>
            <a:r>
              <a:t>正文级别 5</a:t>
            </a:r>
          </a:p>
        </p:txBody>
      </p:sp>
      <p:sp>
        <p:nvSpPr>
          <p:cNvPr id="3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type="tx" showMasterSp="1" showMasterPhAnim="1">
  <p:cSld name="50-50 Right Photo Layout">
    <p:spTree>
      <p:nvGrpSpPr>
        <p:cNvPr id="1" name=""/>
        <p:cNvGrpSpPr/>
        <p:nvPr/>
      </p:nvGrpSpPr>
      <p:grpSpPr>
        <a:xfrm>
          <a:off x="0" y="0"/>
          <a:ext cx="0" cy="0"/>
          <a:chOff x="0" y="0"/>
          <a:chExt cx="0" cy="0"/>
        </a:xfrm>
      </p:grpSpPr>
      <p:sp>
        <p:nvSpPr>
          <p:cNvPr id="270" name="标题文本"/>
          <p:cNvSpPr txBox="1"/>
          <p:nvPr>
            <p:ph type="title"/>
          </p:nvPr>
        </p:nvSpPr>
        <p:spPr>
          <a:xfrm>
            <a:off x="269241" y="1597605"/>
            <a:ext cx="5378550" cy="764377"/>
          </a:xfrm>
          <a:prstGeom prst="rect">
            <a:avLst/>
          </a:prstGeom>
        </p:spPr>
        <p:txBody>
          <a:bodyPr/>
          <a:lstStyle>
            <a:lvl1pPr>
              <a:defRPr sz="4800"/>
            </a:lvl1pPr>
          </a:lstStyle>
          <a:p>
            <a:pPr/>
            <a:r>
              <a:t>标题文本</a:t>
            </a:r>
          </a:p>
        </p:txBody>
      </p:sp>
      <p:sp>
        <p:nvSpPr>
          <p:cNvPr id="271" name="Picture Placeholder 4"/>
          <p:cNvSpPr/>
          <p:nvPr>
            <p:ph type="pic" idx="13"/>
          </p:nvPr>
        </p:nvSpPr>
        <p:spPr>
          <a:xfrm>
            <a:off x="6097558" y="2"/>
            <a:ext cx="6094444" cy="6856102"/>
          </a:xfrm>
          <a:prstGeom prst="rect">
            <a:avLst/>
          </a:prstGeom>
        </p:spPr>
        <p:txBody>
          <a:bodyPr lIns="91439" tIns="45719" rIns="91439" bIns="45719">
            <a:noAutofit/>
          </a:bodyPr>
          <a:lstStyle/>
          <a:p>
            <a:pPr/>
          </a:p>
        </p:txBody>
      </p:sp>
      <p:sp>
        <p:nvSpPr>
          <p:cNvPr id="272"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两栏内容">
    <p:spTree>
      <p:nvGrpSpPr>
        <p:cNvPr id="1" name=""/>
        <p:cNvGrpSpPr/>
        <p:nvPr/>
      </p:nvGrpSpPr>
      <p:grpSpPr>
        <a:xfrm>
          <a:off x="0" y="0"/>
          <a:ext cx="0" cy="0"/>
          <a:chOff x="0" y="0"/>
          <a:chExt cx="0" cy="0"/>
        </a:xfrm>
      </p:grpSpPr>
      <p:sp>
        <p:nvSpPr>
          <p:cNvPr id="38" name="标题文本"/>
          <p:cNvSpPr txBox="1"/>
          <p:nvPr>
            <p:ph type="title"/>
          </p:nvPr>
        </p:nvSpPr>
        <p:spPr>
          <a:prstGeom prst="rect">
            <a:avLst/>
          </a:prstGeom>
        </p:spPr>
        <p:txBody>
          <a:bodyPr/>
          <a:lstStyle/>
          <a:p>
            <a:pPr/>
            <a:r>
              <a:t>标题文本</a:t>
            </a:r>
          </a:p>
        </p:txBody>
      </p:sp>
      <p:sp>
        <p:nvSpPr>
          <p:cNvPr id="39" name="正文级别 1…"/>
          <p:cNvSpPr txBox="1"/>
          <p:nvPr>
            <p:ph type="body" sz="half" idx="1"/>
          </p:nvPr>
        </p:nvSpPr>
        <p:spPr>
          <a:xfrm>
            <a:off x="838200" y="1825625"/>
            <a:ext cx="5181600" cy="4351338"/>
          </a:xfrm>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40"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比较">
    <p:spTree>
      <p:nvGrpSpPr>
        <p:cNvPr id="1" name=""/>
        <p:cNvGrpSpPr/>
        <p:nvPr/>
      </p:nvGrpSpPr>
      <p:grpSpPr>
        <a:xfrm>
          <a:off x="0" y="0"/>
          <a:ext cx="0" cy="0"/>
          <a:chOff x="0" y="0"/>
          <a:chExt cx="0" cy="0"/>
        </a:xfrm>
      </p:grpSpPr>
      <p:sp>
        <p:nvSpPr>
          <p:cNvPr id="47" name="标题文本"/>
          <p:cNvSpPr txBox="1"/>
          <p:nvPr>
            <p:ph type="title"/>
          </p:nvPr>
        </p:nvSpPr>
        <p:spPr>
          <a:xfrm>
            <a:off x="839787" y="365125"/>
            <a:ext cx="10515601" cy="1325563"/>
          </a:xfrm>
          <a:prstGeom prst="rect">
            <a:avLst/>
          </a:prstGeom>
        </p:spPr>
        <p:txBody>
          <a:bodyPr/>
          <a:lstStyle/>
          <a:p>
            <a:pPr/>
            <a:r>
              <a:t>标题文本</a:t>
            </a:r>
          </a:p>
        </p:txBody>
      </p:sp>
      <p:sp>
        <p:nvSpPr>
          <p:cNvPr id="48" name="正文级别 1…"/>
          <p:cNvSpPr txBox="1"/>
          <p:nvPr>
            <p:ph type="body" sz="quarter" idx="1"/>
          </p:nvPr>
        </p:nvSpPr>
        <p:spPr>
          <a:xfrm>
            <a:off x="839787" y="1681163"/>
            <a:ext cx="5157790" cy="823914"/>
          </a:xfrm>
          <a:prstGeom prst="rect">
            <a:avLst/>
          </a:prstGeom>
        </p:spPr>
        <p:txBody>
          <a:bodyPr anchor="b"/>
          <a:lstStyle>
            <a:lvl1pPr marL="0" indent="0">
              <a:buSzTx/>
              <a:buFontTx/>
              <a:buNone/>
              <a:defRPr sz="2400"/>
            </a:lvl1pPr>
            <a:lvl2pPr marL="0" indent="0">
              <a:buSzTx/>
              <a:buFontTx/>
              <a:buNone/>
              <a:defRPr sz="2400"/>
            </a:lvl2pPr>
            <a:lvl3pPr marL="0" indent="0">
              <a:buSzTx/>
              <a:buFontTx/>
              <a:buNone/>
              <a:defRPr sz="2400"/>
            </a:lvl3pPr>
            <a:lvl4pPr marL="0" indent="0">
              <a:buSzTx/>
              <a:buFontTx/>
              <a:buNone/>
              <a:defRPr sz="2400"/>
            </a:lvl4pPr>
            <a:lvl5pPr marL="0" indent="0">
              <a:buSzTx/>
              <a:buFontTx/>
              <a:buNone/>
              <a:defRPr sz="2400"/>
            </a:lvl5pPr>
          </a:lstStyle>
          <a:p>
            <a:pPr/>
            <a:r>
              <a:t>正文级别 1</a:t>
            </a:r>
          </a:p>
          <a:p>
            <a:pPr lvl="1"/>
            <a:r>
              <a:t>正文级别 2</a:t>
            </a:r>
          </a:p>
          <a:p>
            <a:pPr lvl="2"/>
            <a:r>
              <a:t>正文级别 3</a:t>
            </a:r>
          </a:p>
          <a:p>
            <a:pPr lvl="3"/>
            <a:r>
              <a:t>正文级别 4</a:t>
            </a:r>
          </a:p>
          <a:p>
            <a:pPr lvl="4"/>
            <a:r>
              <a:t>正文级别 5</a:t>
            </a:r>
          </a:p>
        </p:txBody>
      </p:sp>
      <p:sp>
        <p:nvSpPr>
          <p:cNvPr id="49" name="Text Placeholder 4"/>
          <p:cNvSpPr/>
          <p:nvPr>
            <p:ph type="body" sz="quarter" idx="13"/>
          </p:nvPr>
        </p:nvSpPr>
        <p:spPr>
          <a:xfrm>
            <a:off x="6172200" y="1681163"/>
            <a:ext cx="5183188" cy="823914"/>
          </a:xfrm>
          <a:prstGeom prst="rect">
            <a:avLst/>
          </a:prstGeom>
        </p:spPr>
        <p:txBody>
          <a:bodyPr anchor="b"/>
          <a:lstStyle/>
          <a:p>
            <a:pPr/>
          </a:p>
        </p:txBody>
      </p:sp>
      <p:sp>
        <p:nvSpPr>
          <p:cNvPr id="50"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仅标题">
    <p:spTree>
      <p:nvGrpSpPr>
        <p:cNvPr id="1" name=""/>
        <p:cNvGrpSpPr/>
        <p:nvPr/>
      </p:nvGrpSpPr>
      <p:grpSpPr>
        <a:xfrm>
          <a:off x="0" y="0"/>
          <a:ext cx="0" cy="0"/>
          <a:chOff x="0" y="0"/>
          <a:chExt cx="0" cy="0"/>
        </a:xfrm>
      </p:grpSpPr>
      <p:sp>
        <p:nvSpPr>
          <p:cNvPr id="57" name="标题文本"/>
          <p:cNvSpPr txBox="1"/>
          <p:nvPr>
            <p:ph type="title"/>
          </p:nvPr>
        </p:nvSpPr>
        <p:spPr>
          <a:prstGeom prst="rect">
            <a:avLst/>
          </a:prstGeom>
        </p:spPr>
        <p:txBody>
          <a:bodyPr/>
          <a:lstStyle/>
          <a:p>
            <a:pPr/>
            <a:r>
              <a:t>标题文本</a:t>
            </a:r>
          </a:p>
        </p:txBody>
      </p:sp>
      <p:sp>
        <p:nvSpPr>
          <p:cNvPr id="5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空白">
    <p:spTree>
      <p:nvGrpSpPr>
        <p:cNvPr id="1" name=""/>
        <p:cNvGrpSpPr/>
        <p:nvPr/>
      </p:nvGrpSpPr>
      <p:grpSpPr>
        <a:xfrm>
          <a:off x="0" y="0"/>
          <a:ext cx="0" cy="0"/>
          <a:chOff x="0" y="0"/>
          <a:chExt cx="0" cy="0"/>
        </a:xfrm>
      </p:grpSpPr>
      <p:sp>
        <p:nvSpPr>
          <p:cNvPr id="6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内容与标题">
    <p:spTree>
      <p:nvGrpSpPr>
        <p:cNvPr id="1" name=""/>
        <p:cNvGrpSpPr/>
        <p:nvPr/>
      </p:nvGrpSpPr>
      <p:grpSpPr>
        <a:xfrm>
          <a:off x="0" y="0"/>
          <a:ext cx="0" cy="0"/>
          <a:chOff x="0" y="0"/>
          <a:chExt cx="0" cy="0"/>
        </a:xfrm>
      </p:grpSpPr>
      <p:sp>
        <p:nvSpPr>
          <p:cNvPr id="72" name="标题文本"/>
          <p:cNvSpPr txBox="1"/>
          <p:nvPr>
            <p:ph type="title"/>
          </p:nvPr>
        </p:nvSpPr>
        <p:spPr>
          <a:xfrm>
            <a:off x="839787" y="457200"/>
            <a:ext cx="3932240" cy="1600200"/>
          </a:xfrm>
          <a:prstGeom prst="rect">
            <a:avLst/>
          </a:prstGeom>
        </p:spPr>
        <p:txBody>
          <a:bodyPr anchor="b"/>
          <a:lstStyle>
            <a:lvl1pPr>
              <a:defRPr sz="3200"/>
            </a:lvl1pPr>
          </a:lstStyle>
          <a:p>
            <a:pPr/>
            <a:r>
              <a:t>标题文本</a:t>
            </a:r>
          </a:p>
        </p:txBody>
      </p:sp>
      <p:sp>
        <p:nvSpPr>
          <p:cNvPr id="73" name="正文级别 1…"/>
          <p:cNvSpPr txBox="1"/>
          <p:nvPr>
            <p:ph type="body" sz="half" idx="1"/>
          </p:nvPr>
        </p:nvSpPr>
        <p:spPr>
          <a:xfrm>
            <a:off x="5183187" y="987425"/>
            <a:ext cx="6172202"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正文级别 1</a:t>
            </a:r>
          </a:p>
          <a:p>
            <a:pPr lvl="1"/>
            <a:r>
              <a:t>正文级别 2</a:t>
            </a:r>
          </a:p>
          <a:p>
            <a:pPr lvl="2"/>
            <a:r>
              <a:t>正文级别 3</a:t>
            </a:r>
          </a:p>
          <a:p>
            <a:pPr lvl="3"/>
            <a:r>
              <a:t>正文级别 4</a:t>
            </a:r>
          </a:p>
          <a:p>
            <a:pPr lvl="4"/>
            <a:r>
              <a:t>正文级别 5</a:t>
            </a:r>
          </a:p>
        </p:txBody>
      </p:sp>
      <p:sp>
        <p:nvSpPr>
          <p:cNvPr id="74" name="Text Placeholder 3"/>
          <p:cNvSpPr/>
          <p:nvPr>
            <p:ph type="body" sz="quarter" idx="13"/>
          </p:nvPr>
        </p:nvSpPr>
        <p:spPr>
          <a:xfrm>
            <a:off x="839787" y="2057400"/>
            <a:ext cx="3932238" cy="3811588"/>
          </a:xfrm>
          <a:prstGeom prst="rect">
            <a:avLst/>
          </a:prstGeom>
        </p:spPr>
        <p:txBody>
          <a:bodyPr/>
          <a:lstStyle/>
          <a:p>
            <a:pPr/>
          </a:p>
        </p:txBody>
      </p:sp>
      <p:sp>
        <p:nvSpPr>
          <p:cNvPr id="7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图片与标题">
    <p:spTree>
      <p:nvGrpSpPr>
        <p:cNvPr id="1" name=""/>
        <p:cNvGrpSpPr/>
        <p:nvPr/>
      </p:nvGrpSpPr>
      <p:grpSpPr>
        <a:xfrm>
          <a:off x="0" y="0"/>
          <a:ext cx="0" cy="0"/>
          <a:chOff x="0" y="0"/>
          <a:chExt cx="0" cy="0"/>
        </a:xfrm>
      </p:grpSpPr>
      <p:sp>
        <p:nvSpPr>
          <p:cNvPr id="82" name="标题文本"/>
          <p:cNvSpPr txBox="1"/>
          <p:nvPr>
            <p:ph type="title"/>
          </p:nvPr>
        </p:nvSpPr>
        <p:spPr>
          <a:xfrm>
            <a:off x="839787" y="457200"/>
            <a:ext cx="3932240" cy="1600200"/>
          </a:xfrm>
          <a:prstGeom prst="rect">
            <a:avLst/>
          </a:prstGeom>
        </p:spPr>
        <p:txBody>
          <a:bodyPr anchor="b"/>
          <a:lstStyle>
            <a:lvl1pPr>
              <a:defRPr sz="3200"/>
            </a:lvl1pPr>
          </a:lstStyle>
          <a:p>
            <a:pPr/>
            <a:r>
              <a:t>标题文本</a:t>
            </a:r>
          </a:p>
        </p:txBody>
      </p:sp>
      <p:sp>
        <p:nvSpPr>
          <p:cNvPr id="83" name="Picture Placeholder 2"/>
          <p:cNvSpPr/>
          <p:nvPr>
            <p:ph type="pic" sz="half" idx="13"/>
          </p:nvPr>
        </p:nvSpPr>
        <p:spPr>
          <a:xfrm>
            <a:off x="5183187" y="987425"/>
            <a:ext cx="6172202" cy="4873625"/>
          </a:xfrm>
          <a:prstGeom prst="rect">
            <a:avLst/>
          </a:prstGeom>
        </p:spPr>
        <p:txBody>
          <a:bodyPr lIns="91439" tIns="45719" rIns="91439" bIns="45719">
            <a:noAutofit/>
          </a:bodyPr>
          <a:lstStyle/>
          <a:p>
            <a:pPr/>
          </a:p>
        </p:txBody>
      </p:sp>
      <p:sp>
        <p:nvSpPr>
          <p:cNvPr id="84" name="正文级别 1…"/>
          <p:cNvSpPr txBox="1"/>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pPr/>
            <a:r>
              <a:t>正文级别 1</a:t>
            </a:r>
          </a:p>
          <a:p>
            <a:pPr lvl="1"/>
            <a:r>
              <a:t>正文级别 2</a:t>
            </a:r>
          </a:p>
          <a:p>
            <a:pPr lvl="2"/>
            <a:r>
              <a:t>正文级别 3</a:t>
            </a:r>
          </a:p>
          <a:p>
            <a:pPr lvl="3"/>
            <a:r>
              <a:t>正文级别 4</a:t>
            </a:r>
          </a:p>
          <a:p>
            <a:pPr lvl="4"/>
            <a:r>
              <a:t>正文级别 5</a:t>
            </a:r>
          </a:p>
        </p:txBody>
      </p:sp>
      <p:sp>
        <p:nvSpPr>
          <p:cNvPr id="8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标题文本"/>
          <p:cNvSpPr txBox="1"/>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r>
              <a:t>标题文本</a:t>
            </a:r>
          </a:p>
        </p:txBody>
      </p:sp>
      <p:sp>
        <p:nvSpPr>
          <p:cNvPr id="3" name="正文级别 1…"/>
          <p:cNvSpPr txBox="1"/>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正文级别 1</a:t>
            </a:r>
          </a:p>
          <a:p>
            <a:pPr lvl="1"/>
            <a:r>
              <a:t>正文级别 2</a:t>
            </a:r>
          </a:p>
          <a:p>
            <a:pPr lvl="2"/>
            <a:r>
              <a:t>正文级别 3</a:t>
            </a:r>
          </a:p>
          <a:p>
            <a:pPr lvl="3"/>
            <a:r>
              <a:t>正文级别 4</a:t>
            </a:r>
          </a:p>
          <a:p>
            <a:pPr lvl="4"/>
            <a:r>
              <a:t>正文级别 5</a:t>
            </a:r>
          </a:p>
        </p:txBody>
      </p:sp>
      <p:sp>
        <p:nvSpPr>
          <p:cNvPr id="4" name="幻灯片编号"/>
          <p:cNvSpPr txBox="1"/>
          <p:nvPr>
            <p:ph type="sldNum" sz="quarter" idx="2"/>
          </p:nvPr>
        </p:nvSpPr>
        <p:spPr>
          <a:xfrm>
            <a:off x="11080146" y="6406786"/>
            <a:ext cx="273654" cy="264253"/>
          </a:xfrm>
          <a:prstGeom prst="rect">
            <a:avLst/>
          </a:prstGeom>
          <a:ln w="12700">
            <a:miter lim="400000"/>
          </a:ln>
        </p:spPr>
        <p:txBody>
          <a:bodyPr wrap="none" lIns="45718" tIns="45718" rIns="45718" bIns="45718"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Arial"/>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Arial"/>
        </a:defRPr>
      </a:lvl2pPr>
      <a:lvl3pPr marL="1234438" marR="0" indent="-320038"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Arial"/>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Arial"/>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Arial"/>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Arial"/>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Arial"/>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Arial"/>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Arial"/>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heyanggong.github.io/tangjieReport/" TargetMode="External"/><Relationship Id="rId4" Type="http://schemas.openxmlformats.org/officeDocument/2006/relationships/hyperlink" Target="https://sites.google.com/view/minituring/home" TargetMode="External"/><Relationship Id="rId5"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s://colab.research.google.com/drive/1s4d-FaNFmPQNCDJ187DK09liZoMO1PQP" TargetMode="External"/><Relationship Id="rId3" Type="http://schemas.openxmlformats.org/officeDocument/2006/relationships/image" Target="../media/image16.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hyperlink" Target="https://xw.qq.com/cmsid/20190923A0P4Q800" TargetMode="External"/><Relationship Id="rId5" Type="http://schemas.openxmlformats.org/officeDocument/2006/relationships/hyperlink" Target="https://www.sohu.com/a/323748146_314987" TargetMode="External"/></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20.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23.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sites.google.com/view/causality4ml/home" TargetMode="External"/><Relationship Id="rId4" Type="http://schemas.openxmlformats.org/officeDocument/2006/relationships/hyperlink" Target="https://colab.research.google.com/drive/1TRATVYkJIt7rvOs-G9wHejCz1i70pQz-" TargetMode="External"/></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5.png"/><Relationship Id="rId3" Type="http://schemas.openxmlformats.org/officeDocument/2006/relationships/image" Target="../media/image3.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8.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6.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8.png"/><Relationship Id="rId3" Type="http://schemas.openxmlformats.org/officeDocument/2006/relationships/hyperlink" Target="http://plato.stanford.edu/entries/causation-mani/" TargetMode="Externa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19.png"/><Relationship Id="rId5" Type="http://schemas.openxmlformats.org/officeDocument/2006/relationships/image" Target="../media/image20.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8.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hyperlink" Target="https://mp.weixin.qq.com/s/-wSYLu-XvOrsST8_KEUa-Q" TargetMode="External"/></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sites.google.com/view/minituring/books" TargetMode="External"/><Relationship Id="rId3" Type="http://schemas.openxmlformats.org/officeDocument/2006/relationships/image" Target="../media/image28.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31.png"/><Relationship Id="rId4" Type="http://schemas.openxmlformats.org/officeDocument/2006/relationships/hyperlink" Target="https://arxiv.org/abs/1611.06221" TargetMode="External"/></Relationships>

</file>

<file path=ppt/slides/_rels/slide4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9.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8.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2.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s://bdtechtalks.com/2019/12/09/judea-pearl-the-book-of-why-ai-causality/" TargetMode="External"/><Relationship Id="rId3" Type="http://schemas.openxmlformats.org/officeDocument/2006/relationships/image" Target="../media/image7.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2.png"/><Relationship Id="rId4" Type="http://schemas.openxmlformats.org/officeDocument/2006/relationships/image" Target="../media/image1.jpeg"/></Relationships>

</file>

<file path=ppt/slides/_rels/slide61.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45.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46.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7.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48.png"/><Relationship Id="rId4" Type="http://schemas.openxmlformats.org/officeDocument/2006/relationships/image" Target="../media/image1.jpeg"/></Relationships>

</file>

<file path=ppt/slides/_rels/slide7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50.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23.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7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2.png"/><Relationship Id="rId4" Type="http://schemas.openxmlformats.org/officeDocument/2006/relationships/image" Target="../media/image53.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45.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54.png"/><Relationship Id="rId3" Type="http://schemas.openxmlformats.org/officeDocument/2006/relationships/image" Target="../media/image55.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6.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57.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png"/></Relationships>

</file>

<file path=ppt/slides/_rels/slide8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8.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8.png"/><Relationship Id="rId4" Type="http://schemas.openxmlformats.org/officeDocument/2006/relationships/hyperlink" Target="https://mp.weixin.qq.com/s/xNzaP9qrjQXjLoL0bNVu9g" TargetMode="External"/><Relationship Id="rId5" Type="http://schemas.openxmlformats.org/officeDocument/2006/relationships/image" Target="../media/image59.png"/><Relationship Id="rId6" Type="http://schemas.openxmlformats.org/officeDocument/2006/relationships/image" Target="../media/image60.png"/></Relationships>

</file>

<file path=ppt/slides/_rels/slide8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bdtechtalks.com/2019/12/09/judea-pearl-the-book-of-why-ai-causality/" TargetMode="External"/><Relationship Id="rId4" Type="http://schemas.openxmlformats.org/officeDocument/2006/relationships/image" Target="../media/image61.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jpeg"/></Relationships>

</file>

<file path=ppt/slides/_rels/slide8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62.png"/><Relationship Id="rId4" Type="http://schemas.openxmlformats.org/officeDocument/2006/relationships/image" Target="../media/image63.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jpeg"/></Relationships>

</file>

<file path=ppt/slides/_rels/slide8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s://openreview.net/forum?id=BJl4g0NYvB" TargetMode="External"/><Relationship Id="rId4" Type="http://schemas.openxmlformats.org/officeDocument/2006/relationships/hyperlink" Target="javascript:void(0)" TargetMode="External"/><Relationship Id="rId5" Type="http://schemas.openxmlformats.org/officeDocument/2006/relationships/hyperlink" Target="https://www.stat.berkeley.edu/~binyu/Site/Welcome.html" TargetMode="External"/></Relationships>

</file>

<file path=ppt/slides/_rels/slide8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heyanggong.github.io/tangjieReport/" TargetMode="External"/><Relationship Id="rId3" Type="http://schemas.openxmlformats.org/officeDocument/2006/relationships/hyperlink" Target="https://sites.google.com/view/minituring/home" TargetMode="External"/></Relationships>

</file>

<file path=ppt/slides/_rels/slide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png"/><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1" name="Title 1"/>
          <p:cNvSpPr txBox="1"/>
          <p:nvPr>
            <p:ph type="ctrTitle"/>
          </p:nvPr>
        </p:nvSpPr>
        <p:spPr>
          <a:xfrm>
            <a:off x="1524000" y="1122362"/>
            <a:ext cx="9144000" cy="2227656"/>
          </a:xfrm>
          <a:prstGeom prst="rect">
            <a:avLst/>
          </a:prstGeom>
        </p:spPr>
        <p:txBody>
          <a:bodyPr/>
          <a:lstStyle/>
          <a:p>
            <a:pPr defTabSz="877822">
              <a:defRPr sz="5700"/>
            </a:pPr>
            <a:r>
              <a:t>Causal AI</a:t>
            </a:r>
            <a:r>
              <a:rPr i="1"/>
              <a:t> </a:t>
            </a:r>
            <a:br>
              <a:rPr i="1"/>
            </a:br>
            <a:r>
              <a:rPr>
                <a:latin typeface="华文细黑"/>
                <a:ea typeface="华文细黑"/>
                <a:cs typeface="华文细黑"/>
                <a:sym typeface="华文细黑"/>
              </a:rPr>
              <a:t>信息视角下因果理论</a:t>
            </a:r>
          </a:p>
        </p:txBody>
      </p:sp>
      <p:sp>
        <p:nvSpPr>
          <p:cNvPr id="282" name="Subtitle 2"/>
          <p:cNvSpPr txBox="1"/>
          <p:nvPr>
            <p:ph type="subTitle" sz="half" idx="1"/>
          </p:nvPr>
        </p:nvSpPr>
        <p:spPr>
          <a:xfrm>
            <a:off x="1524000" y="3614737"/>
            <a:ext cx="9144000" cy="2467294"/>
          </a:xfrm>
          <a:prstGeom prst="rect">
            <a:avLst/>
          </a:prstGeom>
        </p:spPr>
        <p:txBody>
          <a:bodyPr/>
          <a:lstStyle/>
          <a:p>
            <a:pPr/>
            <a:r>
              <a:t>Heyang Gong</a:t>
            </a:r>
          </a:p>
          <a:p>
            <a:pPr/>
            <a:r>
              <a:t>zj3712@gmail.com</a:t>
            </a:r>
          </a:p>
          <a:p>
            <a:pPr/>
            <a:r>
              <a:t>@University of Science and Technology of China</a:t>
            </a:r>
          </a:p>
          <a:p>
            <a:pPr/>
          </a:p>
          <a:p>
            <a:pPr>
              <a:defRPr sz="1600">
                <a:latin typeface="华文细黑"/>
                <a:ea typeface="华文细黑"/>
                <a:cs typeface="华文细黑"/>
                <a:sym typeface="华文细黑"/>
              </a:defRPr>
            </a:pPr>
            <a:r>
              <a:t>欢迎前往</a:t>
            </a:r>
            <a:r>
              <a:rPr>
                <a:latin typeface="+mn-lt"/>
                <a:ea typeface="+mn-ea"/>
                <a:cs typeface="+mn-cs"/>
                <a:sym typeface="Arial"/>
              </a:rPr>
              <a:t> </a:t>
            </a:r>
            <a:r>
              <a:rPr u="sng">
                <a:solidFill>
                  <a:srgbClr val="0000FF"/>
                </a:solidFill>
                <a:uFill>
                  <a:solidFill>
                    <a:srgbClr val="0000FF"/>
                  </a:solidFill>
                </a:uFill>
                <a:latin typeface="+mn-lt"/>
                <a:ea typeface="+mn-ea"/>
                <a:cs typeface="+mn-cs"/>
                <a:sym typeface="Arial"/>
                <a:hlinkClick r:id="rId3" invalidUrl="" action="" tgtFrame="" tooltip="" history="1" highlightClick="0" endSnd="0"/>
              </a:rPr>
              <a:t>https://heyanggong.github.io/tangjieReport/</a:t>
            </a:r>
            <a:r>
              <a:rPr>
                <a:latin typeface="+mn-lt"/>
                <a:ea typeface="+mn-ea"/>
                <a:cs typeface="+mn-cs"/>
                <a:sym typeface="Arial"/>
              </a:rPr>
              <a:t> 项目详细了解更多详情和对应 github 上提 issues.</a:t>
            </a:r>
          </a:p>
        </p:txBody>
      </p:sp>
      <p:sp>
        <p:nvSpPr>
          <p:cNvPr id="283" name="TextBox 3"/>
          <p:cNvSpPr txBox="1"/>
          <p:nvPr/>
        </p:nvSpPr>
        <p:spPr>
          <a:xfrm>
            <a:off x="6538507" y="190313"/>
            <a:ext cx="5135301" cy="66733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r">
              <a:defRPr sz="2000"/>
            </a:pPr>
            <a:r>
              <a:t>@Tsinghua KEG</a:t>
            </a:r>
          </a:p>
          <a:p>
            <a:pPr algn="r">
              <a:defRPr sz="2000" u="sng">
                <a:solidFill>
                  <a:srgbClr val="0563C1"/>
                </a:solidFill>
                <a:uFill>
                  <a:solidFill>
                    <a:srgbClr val="0563C1"/>
                  </a:solidFill>
                </a:uFill>
              </a:defRPr>
            </a:pPr>
            <a:r>
              <a:rPr>
                <a:solidFill>
                  <a:srgbClr val="0000FF"/>
                </a:solidFill>
                <a:uFill>
                  <a:solidFill>
                    <a:srgbClr val="0000FF"/>
                  </a:solidFill>
                </a:uFill>
                <a:hlinkClick r:id="rId4" invalidUrl="" action="" tgtFrame="" tooltip="" history="1" highlightClick="0" endSnd="0"/>
              </a:rPr>
              <a:t>https://sites.google.com/view/minituring/</a:t>
            </a:r>
          </a:p>
        </p:txBody>
      </p:sp>
      <p:pic>
        <p:nvPicPr>
          <p:cNvPr id="284" name="Picture 6" descr="Picture 6"/>
          <p:cNvPicPr>
            <a:picLocks noChangeAspect="1"/>
          </p:cNvPicPr>
          <p:nvPr/>
        </p:nvPicPr>
        <p:blipFill>
          <a:blip r:embed="rId5">
            <a:extLst/>
          </a:blip>
          <a:stretch>
            <a:fillRect/>
          </a:stretch>
        </p:blipFill>
        <p:spPr>
          <a:xfrm>
            <a:off x="431179" y="194271"/>
            <a:ext cx="2743201" cy="968189"/>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0" name="Title 1"/>
          <p:cNvSpPr txBox="1"/>
          <p:nvPr>
            <p:ph type="title"/>
          </p:nvPr>
        </p:nvSpPr>
        <p:spPr>
          <a:xfrm>
            <a:off x="1725682" y="289513"/>
            <a:ext cx="8742380" cy="899668"/>
          </a:xfrm>
          <a:prstGeom prst="rect">
            <a:avLst/>
          </a:prstGeom>
        </p:spPr>
        <p:txBody>
          <a:bodyPr/>
          <a:lstStyle>
            <a:lvl1pPr defTabSz="841247">
              <a:defRPr sz="3500"/>
            </a:lvl1pPr>
          </a:lstStyle>
          <a:p>
            <a:pPr/>
            <a:r>
              <a:t>The dramatic success in machine learning</a:t>
            </a:r>
          </a:p>
        </p:txBody>
      </p:sp>
      <p:sp>
        <p:nvSpPr>
          <p:cNvPr id="381" name="Slide Number Placeholder 6"/>
          <p:cNvSpPr txBox="1"/>
          <p:nvPr>
            <p:ph type="sldNum" sz="quarter" idx="4294967295"/>
          </p:nvPr>
        </p:nvSpPr>
        <p:spPr>
          <a:xfrm>
            <a:off x="11080147" y="6406786"/>
            <a:ext cx="273654" cy="26425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82" name="Picture 7" descr="Picture 7"/>
          <p:cNvPicPr>
            <a:picLocks noChangeAspect="1"/>
          </p:cNvPicPr>
          <p:nvPr/>
        </p:nvPicPr>
        <p:blipFill>
          <a:blip r:embed="rId3">
            <a:extLst/>
          </a:blip>
          <a:stretch>
            <a:fillRect/>
          </a:stretch>
        </p:blipFill>
        <p:spPr>
          <a:xfrm>
            <a:off x="1983058" y="4596958"/>
            <a:ext cx="2743201" cy="1436916"/>
          </a:xfrm>
          <a:prstGeom prst="rect">
            <a:avLst/>
          </a:prstGeom>
          <a:ln w="12700">
            <a:miter lim="400000"/>
          </a:ln>
        </p:spPr>
      </p:pic>
      <p:pic>
        <p:nvPicPr>
          <p:cNvPr id="383" name="Picture 9" descr="Picture 9"/>
          <p:cNvPicPr>
            <a:picLocks noChangeAspect="1"/>
          </p:cNvPicPr>
          <p:nvPr/>
        </p:nvPicPr>
        <p:blipFill>
          <a:blip r:embed="rId4">
            <a:extLst/>
          </a:blip>
          <a:stretch>
            <a:fillRect/>
          </a:stretch>
        </p:blipFill>
        <p:spPr>
          <a:xfrm>
            <a:off x="7866202" y="1620440"/>
            <a:ext cx="2743201" cy="1939528"/>
          </a:xfrm>
          <a:prstGeom prst="rect">
            <a:avLst/>
          </a:prstGeom>
          <a:ln w="12700">
            <a:miter lim="400000"/>
          </a:ln>
        </p:spPr>
      </p:pic>
      <p:pic>
        <p:nvPicPr>
          <p:cNvPr id="384" name="Picture 7" descr="Picture 7"/>
          <p:cNvPicPr>
            <a:picLocks noChangeAspect="1"/>
          </p:cNvPicPr>
          <p:nvPr/>
        </p:nvPicPr>
        <p:blipFill>
          <a:blip r:embed="rId5">
            <a:extLst/>
          </a:blip>
          <a:stretch>
            <a:fillRect/>
          </a:stretch>
        </p:blipFill>
        <p:spPr>
          <a:xfrm>
            <a:off x="5874589" y="3867529"/>
            <a:ext cx="4597880" cy="2242831"/>
          </a:xfrm>
          <a:prstGeom prst="rect">
            <a:avLst/>
          </a:prstGeom>
          <a:ln w="12700">
            <a:miter lim="400000"/>
          </a:ln>
        </p:spPr>
      </p:pic>
      <p:pic>
        <p:nvPicPr>
          <p:cNvPr id="385" name="Picture 10" descr="Picture 10"/>
          <p:cNvPicPr>
            <a:picLocks noChangeAspect="1"/>
          </p:cNvPicPr>
          <p:nvPr/>
        </p:nvPicPr>
        <p:blipFill>
          <a:blip r:embed="rId6">
            <a:extLst/>
          </a:blip>
          <a:stretch>
            <a:fillRect/>
          </a:stretch>
        </p:blipFill>
        <p:spPr>
          <a:xfrm>
            <a:off x="1978324" y="1469451"/>
            <a:ext cx="4813540" cy="209317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9" name="Rectangle 7"/>
          <p:cNvSpPr/>
          <p:nvPr/>
        </p:nvSpPr>
        <p:spPr>
          <a:xfrm>
            <a:off x="475486" y="0"/>
            <a:ext cx="10910296" cy="6858000"/>
          </a:xfrm>
          <a:prstGeom prst="rect">
            <a:avLst/>
          </a:prstGeom>
          <a:gradFill>
            <a:gsLst>
              <a:gs pos="0">
                <a:srgbClr val="499CE7"/>
              </a:gs>
              <a:gs pos="100000">
                <a:schemeClr val="accent5">
                  <a:hueOff val="329330"/>
                  <a:satOff val="40776"/>
                  <a:lumOff val="24655"/>
                </a:schemeClr>
              </a:gs>
            </a:gsLst>
            <a:lin ang="16200000"/>
          </a:gradFill>
          <a:ln>
            <a:solidFill>
              <a:srgbClr val="5698D3"/>
            </a:solidFill>
          </a:ln>
        </p:spPr>
        <p:txBody>
          <a:bodyPr lIns="45718" tIns="45718" rIns="45718" bIns="45718" anchor="ctr"/>
          <a:lstStyle/>
          <a:p>
            <a:pPr>
              <a:defRPr>
                <a:solidFill>
                  <a:srgbClr val="FFFFFF"/>
                </a:solidFill>
              </a:defRPr>
            </a:pPr>
          </a:p>
        </p:txBody>
      </p:sp>
      <p:pic>
        <p:nvPicPr>
          <p:cNvPr id="390" name="Picture 9" descr="Picture 9"/>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91" name="Title 1"/>
          <p:cNvSpPr txBox="1"/>
          <p:nvPr>
            <p:ph type="title"/>
          </p:nvPr>
        </p:nvSpPr>
        <p:spPr>
          <a:xfrm>
            <a:off x="3151079" y="2413472"/>
            <a:ext cx="6105197" cy="2031057"/>
          </a:xfrm>
          <a:prstGeom prst="rect">
            <a:avLst/>
          </a:prstGeom>
          <a:solidFill>
            <a:srgbClr val="FFFFFF"/>
          </a:solidFill>
          <a:ln w="25400">
            <a:solidFill>
              <a:schemeClr val="accent1"/>
            </a:solidFill>
            <a:round/>
          </a:ln>
        </p:spPr>
        <p:txBody>
          <a:bodyPr lIns="45718" tIns="45718" rIns="45718" bIns="45718" anchor="b"/>
          <a:lstStyle/>
          <a:p>
            <a:pPr>
              <a:lnSpc>
                <a:spcPct val="100000"/>
              </a:lnSpc>
              <a:defRPr spc="0" sz="1800"/>
            </a:pPr>
            <a:r>
              <a:t>  Why should we care about causality? </a:t>
            </a:r>
            <a:br/>
            <a:br/>
            <a:r>
              <a:t>  We have increasing amounts of data and highly accurate predictions. </a:t>
            </a:r>
            <a:br/>
            <a:br/>
            <a:r>
              <a:t>    How is causal inference useful?</a:t>
            </a:r>
          </a:p>
        </p:txBody>
      </p:sp>
      <p:sp>
        <p:nvSpPr>
          <p:cNvPr id="392" name="Slide Number Placeholder 2"/>
          <p:cNvSpPr txBox="1"/>
          <p:nvPr>
            <p:ph type="sldNum" sz="quarter" idx="4294967295"/>
          </p:nvPr>
        </p:nvSpPr>
        <p:spPr>
          <a:xfrm>
            <a:off x="11160682" y="6267243"/>
            <a:ext cx="235976" cy="226984"/>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defRPr sz="1000">
                <a:solidFill>
                  <a:srgbClr val="898989"/>
                </a:solidFill>
              </a:defRPr>
            </a:lvl1p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4" name="Title 11"/>
          <p:cNvSpPr txBox="1"/>
          <p:nvPr>
            <p:ph type="title"/>
          </p:nvPr>
        </p:nvSpPr>
        <p:spPr>
          <a:xfrm>
            <a:off x="4965429" y="629267"/>
            <a:ext cx="6586492" cy="1286162"/>
          </a:xfrm>
          <a:prstGeom prst="rect">
            <a:avLst/>
          </a:prstGeom>
        </p:spPr>
        <p:txBody>
          <a:bodyPr/>
          <a:lstStyle>
            <a:lvl1pPr>
              <a:defRPr sz="5400" u="sng">
                <a:solidFill>
                  <a:srgbClr val="0000FF"/>
                </a:solidFill>
                <a:uFill>
                  <a:solidFill>
                    <a:srgbClr val="0000FF"/>
                  </a:solidFill>
                </a:uFill>
                <a:hlinkClick r:id="rId2" invalidUrl="" action="" tgtFrame="" tooltip="" history="1" highlightClick="0" endSnd="0"/>
              </a:defRPr>
            </a:lvl1pPr>
          </a:lstStyle>
          <a:p>
            <a:pPr>
              <a:defRPr u="none">
                <a:solidFill>
                  <a:srgbClr val="000000"/>
                </a:solidFill>
                <a:uFillTx/>
              </a:defRPr>
            </a:pPr>
            <a:r>
              <a:rPr u="sng">
                <a:solidFill>
                  <a:srgbClr val="0000FF"/>
                </a:solidFill>
                <a:uFill>
                  <a:solidFill>
                    <a:srgbClr val="0000FF"/>
                  </a:solidFill>
                </a:uFill>
                <a:hlinkClick r:id="rId2" invalidUrl="" action="" tgtFrame="" tooltip="" history="1" highlightClick="0" endSnd="0"/>
              </a:rPr>
              <a:t>Judea Pearl</a:t>
            </a:r>
          </a:p>
        </p:txBody>
      </p:sp>
      <p:sp>
        <p:nvSpPr>
          <p:cNvPr id="395" name="Text Placeholder 12"/>
          <p:cNvSpPr txBox="1"/>
          <p:nvPr>
            <p:ph type="body" sz="half" idx="1"/>
          </p:nvPr>
        </p:nvSpPr>
        <p:spPr>
          <a:xfrm>
            <a:off x="4965431" y="2438400"/>
            <a:ext cx="6586488" cy="3785419"/>
          </a:xfrm>
          <a:prstGeom prst="rect">
            <a:avLst/>
          </a:prstGeom>
        </p:spPr>
        <p:txBody>
          <a:bodyPr/>
          <a:lstStyle/>
          <a:p>
            <a:pPr marL="285750" indent="-228600">
              <a:buSzPct val="100000"/>
              <a:buFont typeface="Arial"/>
              <a:buChar char="•"/>
              <a:defRPr sz="2800"/>
            </a:pPr>
            <a:r>
              <a:t>Causality (2009)</a:t>
            </a:r>
          </a:p>
          <a:p>
            <a:pPr marL="285750" indent="-228600">
              <a:buSzPct val="100000"/>
              <a:buFont typeface="Arial"/>
              <a:buChar char="•"/>
              <a:defRPr sz="2800"/>
            </a:pPr>
            <a:r>
              <a:t>The Book of Why (2018) </a:t>
            </a:r>
          </a:p>
          <a:p>
            <a:pPr marL="285750" indent="-228600">
              <a:buSzPct val="100000"/>
              <a:buFont typeface="Arial"/>
              <a:buChar char="•"/>
              <a:defRPr sz="2800"/>
            </a:pPr>
            <a:r>
              <a:t>J. Pearl, "Causal and counterfactual inference,"</a:t>
            </a:r>
          </a:p>
          <a:p>
            <a:pPr marL="285750" indent="-228600">
              <a:buSzPct val="100000"/>
              <a:buFont typeface="Arial"/>
              <a:buChar char="•"/>
              <a:defRPr sz="2800"/>
            </a:pPr>
            <a:r>
              <a:t>J. Pearl, "The Seven Tools of Causal Inference with Reflections on Machine Learning,"</a:t>
            </a:r>
          </a:p>
        </p:txBody>
      </p:sp>
      <p:pic>
        <p:nvPicPr>
          <p:cNvPr id="396" name="Picture 5" descr="Picture 5"/>
          <p:cNvPicPr>
            <a:picLocks noChangeAspect="1"/>
          </p:cNvPicPr>
          <p:nvPr>
            <p:ph type="pic" idx="13"/>
          </p:nvPr>
        </p:nvPicPr>
        <p:blipFill>
          <a:blip r:embed="rId3">
            <a:extLst/>
          </a:blip>
          <a:srcRect l="15703" t="0" r="16703" b="0"/>
          <a:stretch>
            <a:fillRect/>
          </a:stretch>
        </p:blipFill>
        <p:spPr>
          <a:xfrm>
            <a:off x="20" y="8"/>
            <a:ext cx="4635571" cy="6857992"/>
          </a:xfrm>
          <a:prstGeom prst="rect">
            <a:avLst/>
          </a:prstGeom>
        </p:spPr>
      </p:pic>
      <p:sp>
        <p:nvSpPr>
          <p:cNvPr id="397" name="Straight Connector 17"/>
          <p:cNvSpPr/>
          <p:nvPr/>
        </p:nvSpPr>
        <p:spPr>
          <a:xfrm>
            <a:off x="5080934" y="2115117"/>
            <a:ext cx="6309362" cy="1"/>
          </a:xfrm>
          <a:prstGeom prst="line">
            <a:avLst/>
          </a:prstGeom>
          <a:ln w="19050">
            <a:solidFill>
              <a:srgbClr val="D9350C"/>
            </a:solidFill>
            <a:miter/>
          </a:ln>
        </p:spPr>
        <p:txBody>
          <a:bodyPr lIns="45718" tIns="45718" rIns="45718" bIns="45718"/>
          <a:lstStyle/>
          <a:p>
            <a:pP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9" name="Title 6"/>
          <p:cNvSpPr txBox="1"/>
          <p:nvPr>
            <p:ph type="title"/>
          </p:nvPr>
        </p:nvSpPr>
        <p:spPr>
          <a:prstGeom prst="rect">
            <a:avLst/>
          </a:prstGeom>
        </p:spPr>
        <p:txBody>
          <a:bodyPr/>
          <a:lstStyle>
            <a:lvl1pPr defTabSz="868680">
              <a:defRPr sz="4100"/>
            </a:lvl1pPr>
          </a:lstStyle>
          <a:p>
            <a:pPr/>
            <a:r>
              <a:t>Pearl 同时是 AI 和 Statistics 最激烈的批评者</a:t>
            </a:r>
          </a:p>
        </p:txBody>
      </p:sp>
      <p:pic>
        <p:nvPicPr>
          <p:cNvPr id="400" name="Picture 10" descr="Picture 10"/>
          <p:cNvPicPr>
            <a:picLocks noChangeAspect="1"/>
          </p:cNvPicPr>
          <p:nvPr/>
        </p:nvPicPr>
        <p:blipFill>
          <a:blip r:embed="rId3">
            <a:extLst/>
          </a:blip>
          <a:stretch>
            <a:fillRect/>
          </a:stretch>
        </p:blipFill>
        <p:spPr>
          <a:xfrm>
            <a:off x="579406" y="2336762"/>
            <a:ext cx="11061940" cy="2150123"/>
          </a:xfrm>
          <a:prstGeom prst="rect">
            <a:avLst/>
          </a:prstGeom>
          <a:ln w="12700">
            <a:miter lim="400000"/>
          </a:ln>
        </p:spPr>
      </p:pic>
      <p:sp>
        <p:nvSpPr>
          <p:cNvPr id="401" name="从统计和机器学习的关系，反思数据科学，指出未来方向…"/>
          <p:cNvSpPr txBox="1"/>
          <p:nvPr/>
        </p:nvSpPr>
        <p:spPr>
          <a:xfrm>
            <a:off x="1302324" y="5047431"/>
            <a:ext cx="5645428" cy="102268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defTabSz="457200">
              <a:lnSpc>
                <a:spcPts val="2400"/>
              </a:lnSpc>
              <a:defRPr sz="1700">
                <a:solidFill>
                  <a:srgbClr val="222222"/>
                </a:solidFill>
                <a:latin typeface="PingFang SC Medium"/>
                <a:ea typeface="PingFang SC Medium"/>
                <a:cs typeface="PingFang SC Medium"/>
                <a:sym typeface="PingFang SC Medium"/>
              </a:defRPr>
            </a:pPr>
            <a:r>
              <a:rPr u="sng">
                <a:solidFill>
                  <a:srgbClr val="0000FF"/>
                </a:solidFill>
                <a:uFill>
                  <a:solidFill>
                    <a:srgbClr val="0000FF"/>
                  </a:solidFill>
                </a:uFill>
                <a:hlinkClick r:id="rId4" invalidUrl="" action="" tgtFrame="" tooltip="" history="1" highlightClick="0" endSnd="0"/>
              </a:rPr>
              <a:t>从统计和机器学习的关系，反思数据科学，指出未来方向 </a:t>
            </a:r>
          </a:p>
          <a:p>
            <a:pPr defTabSz="457200">
              <a:lnSpc>
                <a:spcPts val="2400"/>
              </a:lnSpc>
              <a:defRPr sz="1700">
                <a:solidFill>
                  <a:srgbClr val="222222"/>
                </a:solidFill>
                <a:latin typeface="PingFang SC Medium"/>
                <a:ea typeface="PingFang SC Medium"/>
                <a:cs typeface="PingFang SC Medium"/>
                <a:sym typeface="PingFang SC Medium"/>
              </a:defRPr>
            </a:pPr>
          </a:p>
          <a:p>
            <a:pPr defTabSz="457200">
              <a:lnSpc>
                <a:spcPts val="2400"/>
              </a:lnSpc>
              <a:defRPr sz="1700">
                <a:solidFill>
                  <a:srgbClr val="222222"/>
                </a:solidFill>
                <a:latin typeface="PingFang SC Medium"/>
                <a:ea typeface="PingFang SC Medium"/>
                <a:cs typeface="PingFang SC Medium"/>
                <a:sym typeface="PingFang SC Medium"/>
              </a:defRPr>
            </a:pPr>
            <a:r>
              <a:rPr u="sng">
                <a:solidFill>
                  <a:srgbClr val="0000FF"/>
                </a:solidFill>
                <a:uFill>
                  <a:solidFill>
                    <a:srgbClr val="0000FF"/>
                  </a:solidFill>
                </a:uFill>
                <a:hlinkClick r:id="rId5" invalidUrl="" action="" tgtFrame="" tooltip="" history="1" highlightClick="0" endSnd="0"/>
              </a:rPr>
              <a:t>因果推断的七个步骤</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5" name="Rectangle 7"/>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406" name="Rectangle 9"/>
          <p:cNvSpPr/>
          <p:nvPr/>
        </p:nvSpPr>
        <p:spPr>
          <a:xfrm>
            <a:off x="3046" y="1084745"/>
            <a:ext cx="12188956" cy="3294211"/>
          </a:xfrm>
          <a:prstGeom prst="rect">
            <a:avLst/>
          </a:prstGeom>
          <a:gradFill>
            <a:gsLst>
              <a:gs pos="0">
                <a:srgbClr val="3965B5"/>
              </a:gs>
              <a:gs pos="25000">
                <a:srgbClr val="3965B5"/>
              </a:gs>
              <a:gs pos="94000">
                <a:srgbClr val="3B3838"/>
              </a:gs>
              <a:gs pos="100000">
                <a:srgbClr val="3B3838"/>
              </a:gs>
            </a:gsLst>
            <a:lin ang="4200000"/>
          </a:gradFill>
          <a:ln w="12700">
            <a:miter lim="400000"/>
          </a:ln>
        </p:spPr>
        <p:txBody>
          <a:bodyPr lIns="45718" tIns="45718" rIns="45718" bIns="45718" anchor="ctr"/>
          <a:lstStyle/>
          <a:p>
            <a:pPr algn="ctr">
              <a:defRPr>
                <a:solidFill>
                  <a:srgbClr val="FFFFFF"/>
                </a:solidFill>
              </a:defRPr>
            </a:pPr>
          </a:p>
        </p:txBody>
      </p:sp>
      <p:pic>
        <p:nvPicPr>
          <p:cNvPr id="407" name="Picture 11" descr="Picture 11"/>
          <p:cNvPicPr>
            <a:picLocks noChangeAspect="1"/>
          </p:cNvPicPr>
          <p:nvPr/>
        </p:nvPicPr>
        <p:blipFill>
          <a:blip r:embed="rId2">
            <a:extLst/>
          </a:blip>
          <a:srcRect l="8235" t="0" r="8212" b="45500"/>
          <a:stretch>
            <a:fillRect/>
          </a:stretch>
        </p:blipFill>
        <p:spPr>
          <a:xfrm flipH="1" rot="10800000">
            <a:off x="-1" y="-1"/>
            <a:ext cx="12192001" cy="4473361"/>
          </a:xfrm>
          <a:prstGeom prst="rect">
            <a:avLst/>
          </a:prstGeom>
          <a:ln w="12700">
            <a:miter lim="400000"/>
          </a:ln>
        </p:spPr>
      </p:pic>
      <p:sp>
        <p:nvSpPr>
          <p:cNvPr id="408" name="Title 1"/>
          <p:cNvSpPr txBox="1"/>
          <p:nvPr>
            <p:ph type="title"/>
          </p:nvPr>
        </p:nvSpPr>
        <p:spPr>
          <a:xfrm>
            <a:off x="753925" y="2076450"/>
            <a:ext cx="10684151" cy="1345134"/>
          </a:xfrm>
          <a:prstGeom prst="rect">
            <a:avLst/>
          </a:prstGeom>
        </p:spPr>
        <p:txBody>
          <a:bodyPr anchor="ctr"/>
          <a:lstStyle>
            <a:lvl1pPr algn="ctr">
              <a:defRPr sz="5600">
                <a:solidFill>
                  <a:srgbClr val="FFFFFF"/>
                </a:solidFill>
              </a:defRPr>
            </a:lvl1pPr>
          </a:lstStyle>
          <a:p>
            <a:pPr/>
            <a:r>
              <a:t>强人工智能的三大困难</a:t>
            </a:r>
          </a:p>
        </p:txBody>
      </p:sp>
      <p:sp>
        <p:nvSpPr>
          <p:cNvPr id="409" name="Text Placeholder 2"/>
          <p:cNvSpPr txBox="1"/>
          <p:nvPr>
            <p:ph type="body" sz="half" idx="1"/>
          </p:nvPr>
        </p:nvSpPr>
        <p:spPr>
          <a:xfrm>
            <a:off x="1171573" y="4315209"/>
            <a:ext cx="9469215" cy="2073338"/>
          </a:xfrm>
          <a:prstGeom prst="rect">
            <a:avLst/>
          </a:prstGeom>
        </p:spPr>
        <p:txBody>
          <a:bodyPr anchor="ctr"/>
          <a:lstStyle>
            <a:lvl1pPr defTabSz="877822">
              <a:spcBef>
                <a:spcPts val="900"/>
              </a:spcBef>
            </a:lvl1pPr>
          </a:lstStyle>
          <a:p>
            <a:pPr/>
            <a:r>
              <a:t>The dramatic success in machine learning has led to an explosion of artificial intelligence (AI) applications and increasing expectations for autonomous systems that exhibit human-level intelligence. These expectations have, however, met with fundamental obstacles that cut across many application areas(六大领域).</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1" name="Rectangle 13"/>
          <p:cNvSpPr/>
          <p:nvPr/>
        </p:nvSpPr>
        <p:spPr>
          <a:xfrm>
            <a:off x="-2" y="-1"/>
            <a:ext cx="12192003" cy="685736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grpSp>
        <p:nvGrpSpPr>
          <p:cNvPr id="415" name="Group 15"/>
          <p:cNvGrpSpPr/>
          <p:nvPr/>
        </p:nvGrpSpPr>
        <p:grpSpPr>
          <a:xfrm>
            <a:off x="1" y="1216594"/>
            <a:ext cx="731525" cy="673463"/>
            <a:chOff x="-1" y="-1"/>
            <a:chExt cx="731523" cy="673461"/>
          </a:xfrm>
        </p:grpSpPr>
        <p:sp>
          <p:nvSpPr>
            <p:cNvPr id="412" name="Rectangle 16"/>
            <p:cNvSpPr/>
            <p:nvPr/>
          </p:nvSpPr>
          <p:spPr>
            <a:xfrm>
              <a:off x="-2" y="-2"/>
              <a:ext cx="195857" cy="673463"/>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a:defRPr>
                  <a:solidFill>
                    <a:srgbClr val="FFFFFF"/>
                  </a:solidFill>
                </a:defRPr>
              </a:pPr>
            </a:p>
          </p:txBody>
        </p:sp>
        <p:sp>
          <p:nvSpPr>
            <p:cNvPr id="413" name="Rectangle 17"/>
            <p:cNvSpPr/>
            <p:nvPr/>
          </p:nvSpPr>
          <p:spPr>
            <a:xfrm>
              <a:off x="267832" y="-2"/>
              <a:ext cx="195857" cy="673463"/>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a:defRPr>
                  <a:solidFill>
                    <a:srgbClr val="FFFFFF"/>
                  </a:solidFill>
                </a:defRPr>
              </a:pPr>
            </a:p>
          </p:txBody>
        </p:sp>
        <p:sp>
          <p:nvSpPr>
            <p:cNvPr id="414" name="Rectangle 18"/>
            <p:cNvSpPr/>
            <p:nvPr/>
          </p:nvSpPr>
          <p:spPr>
            <a:xfrm>
              <a:off x="535666" y="-2"/>
              <a:ext cx="195857" cy="673463"/>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a:defRPr>
                  <a:solidFill>
                    <a:srgbClr val="FFFFFF"/>
                  </a:solidFill>
                </a:defRPr>
              </a:pPr>
            </a:p>
          </p:txBody>
        </p:sp>
      </p:grpSp>
      <p:sp>
        <p:nvSpPr>
          <p:cNvPr id="416" name="Rectangle 20"/>
          <p:cNvSpPr/>
          <p:nvPr/>
        </p:nvSpPr>
        <p:spPr>
          <a:xfrm>
            <a:off x="640079" y="613953"/>
            <a:ext cx="10907487" cy="1894117"/>
          </a:xfrm>
          <a:prstGeom prst="rect">
            <a:avLst/>
          </a:prstGeom>
          <a:solidFill>
            <a:srgbClr val="FFFFFF"/>
          </a:solidFill>
          <a:ln w="12700">
            <a:miter lim="400000"/>
          </a:ln>
          <a:effectLst>
            <a:outerShdw sx="100000" sy="100000" kx="0" ky="0" algn="b" rotWithShape="0" blurRad="139700" dist="127000" dir="5400000">
              <a:srgbClr val="000000">
                <a:alpha val="15000"/>
              </a:srgbClr>
            </a:outerShdw>
          </a:effectLst>
        </p:spPr>
        <p:txBody>
          <a:bodyPr lIns="45718" tIns="45718" rIns="45718" bIns="45718" anchor="ctr"/>
          <a:lstStyle/>
          <a:p>
            <a:pPr algn="ctr">
              <a:defRPr>
                <a:solidFill>
                  <a:srgbClr val="FFFFFF"/>
                </a:solidFill>
              </a:defRPr>
            </a:pPr>
          </a:p>
        </p:txBody>
      </p:sp>
      <p:sp>
        <p:nvSpPr>
          <p:cNvPr id="417" name="Title 1"/>
          <p:cNvSpPr txBox="1"/>
          <p:nvPr>
            <p:ph type="title"/>
          </p:nvPr>
        </p:nvSpPr>
        <p:spPr>
          <a:xfrm>
            <a:off x="1043629" y="809896"/>
            <a:ext cx="10173014" cy="1554483"/>
          </a:xfrm>
          <a:prstGeom prst="rect">
            <a:avLst/>
          </a:prstGeom>
        </p:spPr>
        <p:txBody>
          <a:bodyPr/>
          <a:lstStyle>
            <a:lvl1pPr>
              <a:defRPr sz="4800"/>
            </a:lvl1pPr>
          </a:lstStyle>
          <a:p>
            <a:pPr/>
            <a:r>
              <a:t>Three main obstacles</a:t>
            </a:r>
          </a:p>
        </p:txBody>
      </p:sp>
      <p:sp>
        <p:nvSpPr>
          <p:cNvPr id="418" name="Straight Connector 22"/>
          <p:cNvSpPr/>
          <p:nvPr/>
        </p:nvSpPr>
        <p:spPr>
          <a:xfrm flipH="1" flipV="1">
            <a:off x="838198" y="6485313"/>
            <a:ext cx="10515602" cy="1"/>
          </a:xfrm>
          <a:prstGeom prst="line">
            <a:avLst/>
          </a:prstGeom>
          <a:ln w="57150">
            <a:solidFill>
              <a:schemeClr val="accent4"/>
            </a:solidFill>
            <a:miter/>
          </a:ln>
        </p:spPr>
        <p:txBody>
          <a:bodyPr lIns="45718" tIns="45718" rIns="45718" bIns="45718"/>
          <a:lstStyle/>
          <a:p>
            <a:pPr/>
          </a:p>
        </p:txBody>
      </p:sp>
      <p:grpSp>
        <p:nvGrpSpPr>
          <p:cNvPr id="431" name="Diagram 4"/>
          <p:cNvGrpSpPr/>
          <p:nvPr/>
        </p:nvGrpSpPr>
        <p:grpSpPr>
          <a:xfrm>
            <a:off x="933356" y="3024065"/>
            <a:ext cx="10378443" cy="2161640"/>
            <a:chOff x="0" y="0"/>
            <a:chExt cx="10378442" cy="2161638"/>
          </a:xfrm>
        </p:grpSpPr>
        <p:sp>
          <p:nvSpPr>
            <p:cNvPr id="419" name="圆角矩形"/>
            <p:cNvSpPr/>
            <p:nvPr/>
          </p:nvSpPr>
          <p:spPr>
            <a:xfrm>
              <a:off x="0" y="0"/>
              <a:ext cx="2918937" cy="1853527"/>
            </a:xfrm>
            <a:prstGeom prst="roundRect">
              <a:avLst>
                <a:gd name="adj" fmla="val 10000"/>
              </a:avLst>
            </a:prstGeom>
            <a:solidFill>
              <a:schemeClr val="accent1"/>
            </a:solidFill>
            <a:ln w="12700" cap="flat">
              <a:solidFill>
                <a:srgbClr val="FFFFFF"/>
              </a:solidFill>
              <a:prstDash val="solid"/>
              <a:miter lim="800000"/>
            </a:ln>
            <a:effectLst/>
          </p:spPr>
          <p:txBody>
            <a:bodyPr wrap="square" lIns="45718" tIns="45718" rIns="45718" bIns="45718" numCol="1" anchor="t">
              <a:noAutofit/>
            </a:bodyPr>
            <a:lstStyle/>
            <a:p>
              <a:pPr>
                <a:lnSpc>
                  <a:spcPct val="90000"/>
                </a:lnSpc>
                <a:spcBef>
                  <a:spcPts val="1000"/>
                </a:spcBef>
                <a:defRPr sz="2800"/>
              </a:pPr>
            </a:p>
          </p:txBody>
        </p:sp>
        <p:grpSp>
          <p:nvGrpSpPr>
            <p:cNvPr id="422" name="成组"/>
            <p:cNvGrpSpPr/>
            <p:nvPr/>
          </p:nvGrpSpPr>
          <p:grpSpPr>
            <a:xfrm>
              <a:off x="324325" y="308110"/>
              <a:ext cx="2918939" cy="1853529"/>
              <a:chOff x="0" y="0"/>
              <a:chExt cx="2918938" cy="1853527"/>
            </a:xfrm>
          </p:grpSpPr>
          <p:sp>
            <p:nvSpPr>
              <p:cNvPr id="420" name="圆角矩形"/>
              <p:cNvSpPr/>
              <p:nvPr/>
            </p:nvSpPr>
            <p:spPr>
              <a:xfrm>
                <a:off x="0" y="0"/>
                <a:ext cx="2918939" cy="1853528"/>
              </a:xfrm>
              <a:prstGeom prst="roundRect">
                <a:avLst>
                  <a:gd name="adj" fmla="val 10000"/>
                </a:avLst>
              </a:prstGeom>
              <a:solidFill>
                <a:srgbClr val="FFFFFF">
                  <a:alpha val="90000"/>
                </a:srgbClr>
              </a:solidFill>
              <a:ln w="12700" cap="flat">
                <a:solidFill>
                  <a:schemeClr val="accent1"/>
                </a:solidFill>
                <a:prstDash val="solid"/>
                <a:miter lim="800000"/>
              </a:ln>
              <a:effectLst/>
            </p:spPr>
            <p:txBody>
              <a:bodyPr wrap="square" lIns="45718" tIns="45718" rIns="45718" bIns="45718" numCol="1" anchor="ctr">
                <a:noAutofit/>
              </a:bodyPr>
              <a:lstStyle/>
              <a:p>
                <a:pPr algn="ctr" defTabSz="1200150">
                  <a:lnSpc>
                    <a:spcPct val="90000"/>
                  </a:lnSpc>
                  <a:spcBef>
                    <a:spcPts val="1100"/>
                  </a:spcBef>
                  <a:defRPr sz="2700"/>
                </a:pPr>
              </a:p>
            </p:txBody>
          </p:sp>
          <p:sp>
            <p:nvSpPr>
              <p:cNvPr id="421" name="Robustness or Adaptability"/>
              <p:cNvSpPr txBox="1"/>
              <p:nvPr/>
            </p:nvSpPr>
            <p:spPr>
              <a:xfrm>
                <a:off x="54288" y="454925"/>
                <a:ext cx="2810364" cy="943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2870" tIns="102870" rIns="102870" bIns="102870" numCol="1" anchor="ctr">
                <a:spAutoFit/>
              </a:bodyPr>
              <a:lstStyle>
                <a:lvl1pPr algn="ctr" defTabSz="1200150">
                  <a:lnSpc>
                    <a:spcPct val="90000"/>
                  </a:lnSpc>
                  <a:spcBef>
                    <a:spcPts val="1100"/>
                  </a:spcBef>
                  <a:defRPr sz="2700"/>
                </a:lvl1pPr>
              </a:lstStyle>
              <a:p>
                <a:pPr/>
                <a:r>
                  <a:t>Robustness or Adaptability</a:t>
                </a:r>
              </a:p>
            </p:txBody>
          </p:sp>
        </p:grpSp>
        <p:sp>
          <p:nvSpPr>
            <p:cNvPr id="423" name="圆角矩形"/>
            <p:cNvSpPr/>
            <p:nvPr/>
          </p:nvSpPr>
          <p:spPr>
            <a:xfrm>
              <a:off x="3567588" y="0"/>
              <a:ext cx="2918939" cy="1853527"/>
            </a:xfrm>
            <a:prstGeom prst="roundRect">
              <a:avLst>
                <a:gd name="adj" fmla="val 10000"/>
              </a:avLst>
            </a:prstGeom>
            <a:solidFill>
              <a:schemeClr val="accent1"/>
            </a:solidFill>
            <a:ln w="12700" cap="flat">
              <a:solidFill>
                <a:srgbClr val="FFFFFF"/>
              </a:solidFill>
              <a:prstDash val="solid"/>
              <a:miter lim="800000"/>
            </a:ln>
            <a:effectLst/>
          </p:spPr>
          <p:txBody>
            <a:bodyPr wrap="square" lIns="45718" tIns="45718" rIns="45718" bIns="45718" numCol="1" anchor="t">
              <a:noAutofit/>
            </a:bodyPr>
            <a:lstStyle/>
            <a:p>
              <a:pPr>
                <a:lnSpc>
                  <a:spcPct val="90000"/>
                </a:lnSpc>
                <a:spcBef>
                  <a:spcPts val="1000"/>
                </a:spcBef>
                <a:defRPr sz="2800"/>
              </a:pPr>
            </a:p>
          </p:txBody>
        </p:sp>
        <p:grpSp>
          <p:nvGrpSpPr>
            <p:cNvPr id="426" name="成组"/>
            <p:cNvGrpSpPr/>
            <p:nvPr/>
          </p:nvGrpSpPr>
          <p:grpSpPr>
            <a:xfrm>
              <a:off x="3891915" y="308110"/>
              <a:ext cx="2918940" cy="1853529"/>
              <a:chOff x="0" y="0"/>
              <a:chExt cx="2918938" cy="1853527"/>
            </a:xfrm>
          </p:grpSpPr>
          <p:sp>
            <p:nvSpPr>
              <p:cNvPr id="424" name="圆角矩形"/>
              <p:cNvSpPr/>
              <p:nvPr/>
            </p:nvSpPr>
            <p:spPr>
              <a:xfrm>
                <a:off x="0" y="0"/>
                <a:ext cx="2918939" cy="1853528"/>
              </a:xfrm>
              <a:prstGeom prst="roundRect">
                <a:avLst>
                  <a:gd name="adj" fmla="val 10000"/>
                </a:avLst>
              </a:prstGeom>
              <a:solidFill>
                <a:srgbClr val="FFFFFF">
                  <a:alpha val="90000"/>
                </a:srgbClr>
              </a:solidFill>
              <a:ln w="12700" cap="flat">
                <a:solidFill>
                  <a:schemeClr val="accent1"/>
                </a:solidFill>
                <a:prstDash val="solid"/>
                <a:miter lim="800000"/>
              </a:ln>
              <a:effectLst/>
            </p:spPr>
            <p:txBody>
              <a:bodyPr wrap="square" lIns="45718" tIns="45718" rIns="45718" bIns="45718" numCol="1" anchor="ctr">
                <a:noAutofit/>
              </a:bodyPr>
              <a:lstStyle/>
              <a:p>
                <a:pPr algn="ctr" defTabSz="1200150">
                  <a:lnSpc>
                    <a:spcPct val="90000"/>
                  </a:lnSpc>
                  <a:spcBef>
                    <a:spcPts val="1100"/>
                  </a:spcBef>
                  <a:defRPr sz="2700"/>
                </a:pPr>
              </a:p>
            </p:txBody>
          </p:sp>
          <p:sp>
            <p:nvSpPr>
              <p:cNvPr id="425" name="Explainability"/>
              <p:cNvSpPr txBox="1"/>
              <p:nvPr/>
            </p:nvSpPr>
            <p:spPr>
              <a:xfrm>
                <a:off x="54287" y="632651"/>
                <a:ext cx="2810364" cy="588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2870" tIns="102870" rIns="102870" bIns="102870" numCol="1" anchor="ctr">
                <a:spAutoFit/>
              </a:bodyPr>
              <a:lstStyle>
                <a:lvl1pPr algn="ctr" defTabSz="1200150">
                  <a:lnSpc>
                    <a:spcPct val="90000"/>
                  </a:lnSpc>
                  <a:spcBef>
                    <a:spcPts val="1100"/>
                  </a:spcBef>
                  <a:defRPr sz="2700"/>
                </a:lvl1pPr>
              </a:lstStyle>
              <a:p>
                <a:pPr/>
                <a:r>
                  <a:t>Explainability</a:t>
                </a:r>
              </a:p>
            </p:txBody>
          </p:sp>
        </p:grpSp>
        <p:sp>
          <p:nvSpPr>
            <p:cNvPr id="427" name="圆角矩形"/>
            <p:cNvSpPr/>
            <p:nvPr/>
          </p:nvSpPr>
          <p:spPr>
            <a:xfrm>
              <a:off x="7135177" y="0"/>
              <a:ext cx="2918939" cy="1853527"/>
            </a:xfrm>
            <a:prstGeom prst="roundRect">
              <a:avLst>
                <a:gd name="adj" fmla="val 10000"/>
              </a:avLst>
            </a:prstGeom>
            <a:solidFill>
              <a:schemeClr val="accent1"/>
            </a:solidFill>
            <a:ln w="12700" cap="flat">
              <a:solidFill>
                <a:srgbClr val="FFFFFF"/>
              </a:solidFill>
              <a:prstDash val="solid"/>
              <a:miter lim="800000"/>
            </a:ln>
            <a:effectLst/>
          </p:spPr>
          <p:txBody>
            <a:bodyPr wrap="square" lIns="45718" tIns="45718" rIns="45718" bIns="45718" numCol="1" anchor="t">
              <a:noAutofit/>
            </a:bodyPr>
            <a:lstStyle/>
            <a:p>
              <a:pPr>
                <a:lnSpc>
                  <a:spcPct val="90000"/>
                </a:lnSpc>
                <a:spcBef>
                  <a:spcPts val="1000"/>
                </a:spcBef>
                <a:defRPr sz="2800"/>
              </a:pPr>
            </a:p>
          </p:txBody>
        </p:sp>
        <p:grpSp>
          <p:nvGrpSpPr>
            <p:cNvPr id="430" name="成组"/>
            <p:cNvGrpSpPr/>
            <p:nvPr/>
          </p:nvGrpSpPr>
          <p:grpSpPr>
            <a:xfrm>
              <a:off x="7459503" y="308110"/>
              <a:ext cx="2918940" cy="1853529"/>
              <a:chOff x="0" y="0"/>
              <a:chExt cx="2918938" cy="1853527"/>
            </a:xfrm>
          </p:grpSpPr>
          <p:sp>
            <p:nvSpPr>
              <p:cNvPr id="428" name="圆角矩形"/>
              <p:cNvSpPr/>
              <p:nvPr/>
            </p:nvSpPr>
            <p:spPr>
              <a:xfrm>
                <a:off x="0" y="0"/>
                <a:ext cx="2918939" cy="1853528"/>
              </a:xfrm>
              <a:prstGeom prst="roundRect">
                <a:avLst>
                  <a:gd name="adj" fmla="val 10000"/>
                </a:avLst>
              </a:prstGeom>
              <a:solidFill>
                <a:srgbClr val="FFFFFF">
                  <a:alpha val="90000"/>
                </a:srgbClr>
              </a:solidFill>
              <a:ln w="12700" cap="flat">
                <a:solidFill>
                  <a:schemeClr val="accent1"/>
                </a:solidFill>
                <a:prstDash val="solid"/>
                <a:miter lim="800000"/>
              </a:ln>
              <a:effectLst/>
            </p:spPr>
            <p:txBody>
              <a:bodyPr wrap="square" lIns="45718" tIns="45718" rIns="45718" bIns="45718" numCol="1" anchor="ctr">
                <a:noAutofit/>
              </a:bodyPr>
              <a:lstStyle/>
              <a:p>
                <a:pPr algn="ctr" defTabSz="1200150">
                  <a:lnSpc>
                    <a:spcPct val="90000"/>
                  </a:lnSpc>
                  <a:spcBef>
                    <a:spcPts val="1100"/>
                  </a:spcBef>
                  <a:defRPr sz="2700"/>
                </a:pPr>
              </a:p>
            </p:txBody>
          </p:sp>
          <p:sp>
            <p:nvSpPr>
              <p:cNvPr id="429" name="The Lack of Understanding Cause-effect Connections"/>
              <p:cNvSpPr txBox="1"/>
              <p:nvPr/>
            </p:nvSpPr>
            <p:spPr>
              <a:xfrm>
                <a:off x="54288" y="99473"/>
                <a:ext cx="2810364" cy="16545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2870" tIns="102870" rIns="102870" bIns="102870" numCol="1" anchor="ctr">
                <a:spAutoFit/>
              </a:bodyPr>
              <a:lstStyle>
                <a:lvl1pPr algn="ctr" defTabSz="1200150">
                  <a:lnSpc>
                    <a:spcPct val="90000"/>
                  </a:lnSpc>
                  <a:spcBef>
                    <a:spcPts val="1100"/>
                  </a:spcBef>
                  <a:defRPr sz="2700"/>
                </a:lvl1pPr>
              </a:lstStyle>
              <a:p>
                <a:pPr/>
                <a:r>
                  <a:t>The Lack of Understanding Cause-effect Connections</a:t>
                </a:r>
              </a:p>
            </p:txBody>
          </p:sp>
        </p:grpSp>
      </p:gr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3" name="Rectangle 18"/>
          <p:cNvSpPr/>
          <p:nvPr/>
        </p:nvSpPr>
        <p:spPr>
          <a:xfrm>
            <a:off x="3046" y="0"/>
            <a:ext cx="12188956"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434" name="Freeform: Shape 20"/>
          <p:cNvSpPr/>
          <p:nvPr/>
        </p:nvSpPr>
        <p:spPr>
          <a:xfrm>
            <a:off x="10208693" y="0"/>
            <a:ext cx="1135068" cy="4779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568" y="760"/>
                </a:lnTo>
                <a:cubicBezTo>
                  <a:pt x="20543" y="12654"/>
                  <a:pt x="16111" y="21600"/>
                  <a:pt x="10800" y="21600"/>
                </a:cubicBezTo>
                <a:cubicBezTo>
                  <a:pt x="5489" y="21600"/>
                  <a:pt x="1057" y="12654"/>
                  <a:pt x="32" y="760"/>
                </a:cubicBezTo>
                <a:close/>
              </a:path>
            </a:pathLst>
          </a:custGeom>
          <a:solidFill>
            <a:schemeClr val="accent4"/>
          </a:solidFill>
          <a:ln w="12700">
            <a:miter lim="400000"/>
          </a:ln>
        </p:spPr>
        <p:txBody>
          <a:bodyPr lIns="45718" tIns="45718" rIns="45718" bIns="45718" anchor="ctr"/>
          <a:lstStyle/>
          <a:p>
            <a:pPr algn="ctr">
              <a:defRPr>
                <a:solidFill>
                  <a:srgbClr val="FFFFFF"/>
                </a:solidFill>
              </a:defRPr>
            </a:pPr>
          </a:p>
        </p:txBody>
      </p:sp>
      <p:sp>
        <p:nvSpPr>
          <p:cNvPr id="435" name="Title 4"/>
          <p:cNvSpPr txBox="1"/>
          <p:nvPr>
            <p:ph type="title"/>
          </p:nvPr>
        </p:nvSpPr>
        <p:spPr>
          <a:prstGeom prst="rect">
            <a:avLst/>
          </a:prstGeom>
        </p:spPr>
        <p:txBody>
          <a:bodyPr/>
          <a:lstStyle/>
          <a:p>
            <a:pPr/>
            <a:r>
              <a:t>Causal AI 大势所趋</a:t>
            </a:r>
          </a:p>
        </p:txBody>
      </p:sp>
      <p:sp>
        <p:nvSpPr>
          <p:cNvPr id="436" name="Arc 22"/>
          <p:cNvSpPr/>
          <p:nvPr/>
        </p:nvSpPr>
        <p:spPr>
          <a:xfrm flipV="1" rot="5400000">
            <a:off x="555708" y="4224939"/>
            <a:ext cx="2041720" cy="20417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ln w="127000" cap="rnd">
            <a:solidFill>
              <a:schemeClr val="accent4"/>
            </a:solidFill>
            <a:prstDash val="dash"/>
            <a:miter/>
          </a:ln>
        </p:spPr>
        <p:txBody>
          <a:bodyPr lIns="45718" tIns="45718" rIns="45718" bIns="45718" anchor="ctr"/>
          <a:lstStyle/>
          <a:p>
            <a:pPr algn="ctr"/>
          </a:p>
        </p:txBody>
      </p:sp>
      <p:sp>
        <p:nvSpPr>
          <p:cNvPr id="437" name="Content Placeholder 2"/>
          <p:cNvSpPr txBox="1"/>
          <p:nvPr>
            <p:ph type="body" idx="1"/>
          </p:nvPr>
        </p:nvSpPr>
        <p:spPr>
          <a:prstGeom prst="rect">
            <a:avLst/>
          </a:prstGeom>
        </p:spPr>
        <p:txBody>
          <a:bodyPr/>
          <a:lstStyle/>
          <a:p>
            <a:pPr/>
            <a:r>
              <a:t>Bernhard Scholkopf, Causality for Machine Learning</a:t>
            </a:r>
          </a:p>
          <a:p>
            <a:pPr/>
            <a:r>
              <a:t>Yoshua Bengio, System 2 deep learning: The next step toward artificial general intelligence</a:t>
            </a:r>
          </a:p>
          <a:p>
            <a:pPr/>
            <a:r>
              <a:t>Hector Zenil, Causal deconvolution by algorithmic generative models</a:t>
            </a:r>
          </a:p>
          <a:p>
            <a:pPr/>
            <a:r>
              <a:t>Peng Cui, Causal Inference and Stable Learning</a:t>
            </a:r>
          </a:p>
          <a:p>
            <a:pPr/>
            <a:r>
              <a:t>Gary Marcus, Rebooting AI: Building Artificial Intelligence We Can Trust</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1" name="Title 1"/>
          <p:cNvSpPr txBox="1"/>
          <p:nvPr>
            <p:ph type="title"/>
          </p:nvPr>
        </p:nvSpPr>
        <p:spPr>
          <a:xfrm>
            <a:off x="1890009" y="529768"/>
            <a:ext cx="10515602" cy="4502961"/>
          </a:xfrm>
          <a:prstGeom prst="rect">
            <a:avLst/>
          </a:prstGeom>
        </p:spPr>
        <p:txBody>
          <a:bodyPr/>
          <a:lstStyle/>
          <a:p>
            <a:pPr>
              <a:defRPr sz="3900"/>
            </a:pPr>
            <a:r>
              <a:t>All three obstacles can be overcome using causal modeling tools, in particular, causal diagrams and their associated logic! </a:t>
            </a:r>
            <a:br/>
            <a:r>
              <a:t>                                      --- by Judea Pearl</a:t>
            </a:r>
            <a:br/>
            <a:br/>
            <a:r>
              <a:rPr sz="1600"/>
              <a:t>因果模型所处理的信息远远超出统计模型，包含了 Lorenzian imagined space 中的数据信息。</a:t>
            </a:r>
            <a:endParaRPr sz="1800"/>
          </a:p>
          <a:p>
            <a:pPr>
              <a:defRPr sz="1800"/>
            </a:pPr>
            <a:br/>
          </a:p>
        </p:txBody>
      </p:sp>
      <p:pic>
        <p:nvPicPr>
          <p:cNvPr id="442" name="Picture 3" descr="Picture 3"/>
          <p:cNvPicPr>
            <a:picLocks noChangeAspect="1"/>
          </p:cNvPicPr>
          <p:nvPr/>
        </p:nvPicPr>
        <p:blipFill>
          <a:blip r:embed="rId3">
            <a:extLst/>
          </a:blip>
          <a:stretch>
            <a:fillRect/>
          </a:stretch>
        </p:blipFill>
        <p:spPr>
          <a:xfrm>
            <a:off x="5773084" y="4433288"/>
            <a:ext cx="1658821" cy="1658821"/>
          </a:xfrm>
          <a:prstGeom prst="rect">
            <a:avLst/>
          </a:prstGeom>
          <a:ln w="12700">
            <a:miter lim="400000"/>
          </a:ln>
        </p:spPr>
      </p:pic>
      <p:pic>
        <p:nvPicPr>
          <p:cNvPr id="443" name="Picture 6" descr="Picture 6"/>
          <p:cNvPicPr>
            <a:picLocks noChangeAspect="1"/>
          </p:cNvPicPr>
          <p:nvPr/>
        </p:nvPicPr>
        <p:blipFill>
          <a:blip r:embed="rId4">
            <a:extLst/>
          </a:blip>
          <a:stretch>
            <a:fillRect/>
          </a:stretch>
        </p:blipFill>
        <p:spPr>
          <a:xfrm>
            <a:off x="8274726" y="4326084"/>
            <a:ext cx="1686287" cy="1643155"/>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7" name="Rectangle 7"/>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448" name="Rectangle 9"/>
          <p:cNvSpPr/>
          <p:nvPr/>
        </p:nvSpPr>
        <p:spPr>
          <a:xfrm>
            <a:off x="3046" y="1084745"/>
            <a:ext cx="12188956" cy="3294211"/>
          </a:xfrm>
          <a:prstGeom prst="rect">
            <a:avLst/>
          </a:prstGeom>
          <a:gradFill>
            <a:gsLst>
              <a:gs pos="0">
                <a:srgbClr val="3965B5"/>
              </a:gs>
              <a:gs pos="25000">
                <a:srgbClr val="3965B5"/>
              </a:gs>
              <a:gs pos="94000">
                <a:srgbClr val="3B3838"/>
              </a:gs>
              <a:gs pos="100000">
                <a:srgbClr val="3B3838"/>
              </a:gs>
            </a:gsLst>
            <a:lin ang="4200000"/>
          </a:gradFill>
          <a:ln w="12700">
            <a:miter lim="400000"/>
          </a:ln>
        </p:spPr>
        <p:txBody>
          <a:bodyPr lIns="45718" tIns="45718" rIns="45718" bIns="45718" anchor="ctr"/>
          <a:lstStyle/>
          <a:p>
            <a:pPr algn="ctr">
              <a:defRPr>
                <a:solidFill>
                  <a:srgbClr val="FFFFFF"/>
                </a:solidFill>
              </a:defRPr>
            </a:pPr>
          </a:p>
        </p:txBody>
      </p:sp>
      <p:pic>
        <p:nvPicPr>
          <p:cNvPr id="449" name="Picture 11" descr="Picture 11"/>
          <p:cNvPicPr>
            <a:picLocks noChangeAspect="1"/>
          </p:cNvPicPr>
          <p:nvPr/>
        </p:nvPicPr>
        <p:blipFill>
          <a:blip r:embed="rId2">
            <a:extLst/>
          </a:blip>
          <a:srcRect l="8235" t="0" r="8212" b="45500"/>
          <a:stretch>
            <a:fillRect/>
          </a:stretch>
        </p:blipFill>
        <p:spPr>
          <a:xfrm flipH="1" rot="10800000">
            <a:off x="-1" y="-1"/>
            <a:ext cx="12192001" cy="4473361"/>
          </a:xfrm>
          <a:prstGeom prst="rect">
            <a:avLst/>
          </a:prstGeom>
          <a:ln w="12700">
            <a:miter lim="400000"/>
          </a:ln>
        </p:spPr>
      </p:pic>
      <p:sp>
        <p:nvSpPr>
          <p:cNvPr id="450" name="Title 1"/>
          <p:cNvSpPr txBox="1"/>
          <p:nvPr>
            <p:ph type="title"/>
          </p:nvPr>
        </p:nvSpPr>
        <p:spPr>
          <a:xfrm>
            <a:off x="753925" y="2076450"/>
            <a:ext cx="10684151" cy="1345134"/>
          </a:xfrm>
          <a:prstGeom prst="rect">
            <a:avLst/>
          </a:prstGeom>
        </p:spPr>
        <p:txBody>
          <a:bodyPr anchor="ctr"/>
          <a:lstStyle>
            <a:lvl1pPr algn="ctr">
              <a:defRPr sz="5600">
                <a:solidFill>
                  <a:srgbClr val="FFFFFF"/>
                </a:solidFill>
              </a:defRPr>
            </a:lvl1pPr>
          </a:lstStyle>
          <a:p>
            <a:pPr/>
            <a:r>
              <a:t>三级因果思维</a:t>
            </a:r>
          </a:p>
        </p:txBody>
      </p:sp>
      <p:sp>
        <p:nvSpPr>
          <p:cNvPr id="451" name="Text Placeholder 2"/>
          <p:cNvSpPr txBox="1"/>
          <p:nvPr>
            <p:ph type="body" sz="quarter" idx="1"/>
          </p:nvPr>
        </p:nvSpPr>
        <p:spPr>
          <a:xfrm>
            <a:off x="1171573" y="4473359"/>
            <a:ext cx="9469215" cy="865641"/>
          </a:xfrm>
          <a:prstGeom prst="rect">
            <a:avLst/>
          </a:prstGeom>
        </p:spPr>
        <p:txBody>
          <a:bodyPr anchor="ctr"/>
          <a:lstStyle>
            <a:lvl1pPr algn="ctr" defTabSz="868680">
              <a:lnSpc>
                <a:spcPct val="81000"/>
              </a:lnSpc>
              <a:spcBef>
                <a:spcPts val="900"/>
              </a:spcBef>
              <a:defRPr sz="2100"/>
            </a:lvl1pPr>
          </a:lstStyle>
          <a:p>
            <a:pPr/>
            <a:r>
              <a:t>Causal questions cannot be articulated, let alone answered by systems that operate in purely statistical mode, as do most learning machines today. </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53" name="Picture 4" descr="Picture 4"/>
          <p:cNvPicPr>
            <a:picLocks noChangeAspect="1"/>
          </p:cNvPicPr>
          <p:nvPr/>
        </p:nvPicPr>
        <p:blipFill>
          <a:blip r:embed="rId2">
            <a:extLst/>
          </a:blip>
          <a:srcRect l="0" t="0" r="0" b="5063"/>
          <a:stretch>
            <a:fillRect/>
          </a:stretch>
        </p:blipFill>
        <p:spPr>
          <a:xfrm>
            <a:off x="18" y="8"/>
            <a:ext cx="12191982" cy="6857992"/>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88" name="Picture 12" descr="Picture 12"/>
          <p:cNvPicPr>
            <a:picLocks noChangeAspect="1"/>
          </p:cNvPicPr>
          <p:nvPr/>
        </p:nvPicPr>
        <p:blipFill>
          <a:blip r:embed="rId2">
            <a:extLst/>
          </a:blip>
          <a:srcRect l="0" t="0" r="9091" b="23390"/>
          <a:stretch>
            <a:fillRect/>
          </a:stretch>
        </p:blipFill>
        <p:spPr>
          <a:xfrm>
            <a:off x="19" y="9"/>
            <a:ext cx="12191983" cy="6857992"/>
          </a:xfrm>
          <a:prstGeom prst="rect">
            <a:avLst/>
          </a:prstGeom>
          <a:ln w="12700">
            <a:miter lim="400000"/>
          </a:ln>
        </p:spPr>
      </p:pic>
      <p:sp>
        <p:nvSpPr>
          <p:cNvPr id="289" name="Rectangle 37"/>
          <p:cNvSpPr/>
          <p:nvPr/>
        </p:nvSpPr>
        <p:spPr>
          <a:xfrm>
            <a:off x="0" y="0"/>
            <a:ext cx="12192000" cy="6858000"/>
          </a:xfrm>
          <a:prstGeom prst="rect">
            <a:avLst/>
          </a:prstGeom>
          <a:gradFill>
            <a:gsLst>
              <a:gs pos="10000">
                <a:srgbClr val="E7E6E6">
                  <a:alpha val="68000"/>
                </a:srgbClr>
              </a:gs>
              <a:gs pos="85000">
                <a:srgbClr val="E7E6E6">
                  <a:alpha val="97000"/>
                </a:srgbClr>
              </a:gs>
            </a:gsLst>
            <a:path path="circle">
              <a:fillToRect l="37721" t="-19636" r="62278" b="119636"/>
            </a:path>
          </a:gradFill>
          <a:ln w="12700">
            <a:miter lim="400000"/>
          </a:ln>
        </p:spPr>
        <p:txBody>
          <a:bodyPr lIns="45718" tIns="45718" rIns="45718" bIns="45718" anchor="ctr"/>
          <a:lstStyle/>
          <a:p>
            <a:pPr algn="ctr">
              <a:defRPr>
                <a:solidFill>
                  <a:srgbClr val="FFFFFF"/>
                </a:solidFill>
              </a:defRPr>
            </a:pPr>
          </a:p>
        </p:txBody>
      </p:sp>
      <p:sp>
        <p:nvSpPr>
          <p:cNvPr id="290" name="标题 1"/>
          <p:cNvSpPr txBox="1"/>
          <p:nvPr>
            <p:ph type="title"/>
          </p:nvPr>
        </p:nvSpPr>
        <p:spPr>
          <a:prstGeom prst="rect">
            <a:avLst/>
          </a:prstGeom>
        </p:spPr>
        <p:txBody>
          <a:bodyPr/>
          <a:lstStyle>
            <a:lvl1pPr>
              <a:defRPr>
                <a:latin typeface="华文细黑"/>
                <a:ea typeface="华文细黑"/>
                <a:cs typeface="华文细黑"/>
                <a:sym typeface="华文细黑"/>
              </a:defRPr>
            </a:lvl1pPr>
          </a:lstStyle>
          <a:p>
            <a:pPr/>
            <a:r>
              <a:t>Causal AI: 信息视角下因果理论</a:t>
            </a:r>
          </a:p>
        </p:txBody>
      </p:sp>
      <p:sp>
        <p:nvSpPr>
          <p:cNvPr id="291" name="正文"/>
          <p:cNvSpPr txBox="1"/>
          <p:nvPr>
            <p:ph type="body" idx="1"/>
          </p:nvPr>
        </p:nvSpPr>
        <p:spPr>
          <a:prstGeom prst="rect">
            <a:avLst/>
          </a:prstGeom>
        </p:spPr>
        <p:txBody>
          <a:bodyPr/>
          <a:lstStyle/>
          <a:p>
            <a:pPr/>
          </a:p>
        </p:txBody>
      </p:sp>
      <p:grpSp>
        <p:nvGrpSpPr>
          <p:cNvPr id="310" name="图示 11"/>
          <p:cNvGrpSpPr/>
          <p:nvPr/>
        </p:nvGrpSpPr>
        <p:grpSpPr>
          <a:xfrm>
            <a:off x="838199" y="1849884"/>
            <a:ext cx="10515602" cy="4587507"/>
            <a:chOff x="0" y="0"/>
            <a:chExt cx="10515600" cy="4587505"/>
          </a:xfrm>
        </p:grpSpPr>
        <p:sp>
          <p:nvSpPr>
            <p:cNvPr id="292" name="矩形"/>
            <p:cNvSpPr/>
            <p:nvPr/>
          </p:nvSpPr>
          <p:spPr>
            <a:xfrm>
              <a:off x="0" y="565583"/>
              <a:ext cx="10515601" cy="478801"/>
            </a:xfrm>
            <a:prstGeom prst="rect">
              <a:avLst/>
            </a:prstGeom>
            <a:solidFill>
              <a:srgbClr val="FFFFFF">
                <a:alpha val="90000"/>
              </a:srgbClr>
            </a:solidFill>
            <a:ln w="6350" cap="flat">
              <a:solidFill>
                <a:schemeClr val="accent6"/>
              </a:solidFill>
              <a:prstDash val="solid"/>
              <a:miter lim="800000"/>
            </a:ln>
            <a:effectLst/>
          </p:spPr>
          <p:txBody>
            <a:bodyPr wrap="square" lIns="45718" tIns="45718" rIns="45718" bIns="45718" numCol="1" anchor="t">
              <a:noAutofit/>
            </a:bodyPr>
            <a:lstStyle/>
            <a:p>
              <a:pPr/>
            </a:p>
          </p:txBody>
        </p:sp>
        <p:grpSp>
          <p:nvGrpSpPr>
            <p:cNvPr id="295" name="成组"/>
            <p:cNvGrpSpPr/>
            <p:nvPr/>
          </p:nvGrpSpPr>
          <p:grpSpPr>
            <a:xfrm>
              <a:off x="3434" y="-1"/>
              <a:ext cx="7360924" cy="560883"/>
              <a:chOff x="0" y="0"/>
              <a:chExt cx="7360922" cy="560882"/>
            </a:xfrm>
          </p:grpSpPr>
          <p:sp>
            <p:nvSpPr>
              <p:cNvPr id="293" name="圆角矩形"/>
              <p:cNvSpPr/>
              <p:nvPr/>
            </p:nvSpPr>
            <p:spPr>
              <a:xfrm>
                <a:off x="0" y="-1"/>
                <a:ext cx="7360923" cy="560884"/>
              </a:xfrm>
              <a:prstGeom prst="roundRect">
                <a:avLst>
                  <a:gd name="adj" fmla="val 16667"/>
                </a:avLst>
              </a:prstGeom>
              <a:gradFill flip="none" rotWithShape="1">
                <a:gsLst>
                  <a:gs pos="0">
                    <a:srgbClr val="80B860"/>
                  </a:gs>
                  <a:gs pos="50000">
                    <a:srgbClr val="6FB242"/>
                  </a:gs>
                  <a:gs pos="100000">
                    <a:srgbClr val="61A236"/>
                  </a:gs>
                </a:gsLst>
                <a:lin ang="5400000" scaled="0"/>
              </a:gradFill>
              <a:ln w="12700" cap="flat">
                <a:noFill/>
                <a:miter lim="400000"/>
              </a:ln>
              <a:effectLst/>
            </p:spPr>
            <p:txBody>
              <a:bodyPr wrap="square" lIns="45718" tIns="45718" rIns="45718" bIns="45718" numCol="1" anchor="ctr">
                <a:noAutofit/>
              </a:bodyPr>
              <a:lstStyle/>
              <a:p>
                <a:pPr defTabSz="844550">
                  <a:lnSpc>
                    <a:spcPct val="90000"/>
                  </a:lnSpc>
                  <a:spcBef>
                    <a:spcPts val="700"/>
                  </a:spcBef>
                  <a:defRPr sz="1900">
                    <a:solidFill>
                      <a:srgbClr val="FFFFFF"/>
                    </a:solidFill>
                  </a:defRPr>
                </a:pPr>
              </a:p>
            </p:txBody>
          </p:sp>
          <p:sp>
            <p:nvSpPr>
              <p:cNvPr id="294" name="人工智能简介"/>
              <p:cNvSpPr txBox="1"/>
              <p:nvPr/>
            </p:nvSpPr>
            <p:spPr>
              <a:xfrm>
                <a:off x="27379" y="116927"/>
                <a:ext cx="7306166" cy="327026"/>
              </a:xfrm>
              <a:prstGeom prst="rect">
                <a:avLst/>
              </a:prstGeom>
              <a:gradFill flip="none" rotWithShape="1">
                <a:gsLst>
                  <a:gs pos="0">
                    <a:srgbClr val="499CE7"/>
                  </a:gs>
                  <a:gs pos="100000">
                    <a:schemeClr val="accent5">
                      <a:hueOff val="329330"/>
                      <a:satOff val="40776"/>
                      <a:lumOff val="24655"/>
                    </a:schemeClr>
                  </a:gs>
                </a:gsLst>
                <a:lin ang="16200000" scaled="0"/>
              </a:gradFill>
              <a:ln w="9525" cap="flat">
                <a:solidFill>
                  <a:srgbClr val="5698D3"/>
                </a:solidFill>
                <a:prstDash val="solid"/>
                <a:round/>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a:solidFill>
                      <a:srgbClr val="FFFFFF"/>
                    </a:solidFill>
                  </a:defRPr>
                </a:lvl1pPr>
              </a:lstStyle>
              <a:p>
                <a:pPr/>
                <a:r>
                  <a:t>人工智能简介</a:t>
                </a:r>
              </a:p>
            </p:txBody>
          </p:sp>
        </p:grpSp>
        <p:sp>
          <p:nvSpPr>
            <p:cNvPr id="296" name="矩形"/>
            <p:cNvSpPr/>
            <p:nvPr/>
          </p:nvSpPr>
          <p:spPr>
            <a:xfrm>
              <a:off x="0" y="1427422"/>
              <a:ext cx="10515601" cy="478802"/>
            </a:xfrm>
            <a:prstGeom prst="rect">
              <a:avLst/>
            </a:prstGeom>
            <a:solidFill>
              <a:srgbClr val="FFFFFF">
                <a:alpha val="90000"/>
              </a:srgbClr>
            </a:solidFill>
            <a:ln w="6350" cap="flat">
              <a:solidFill>
                <a:schemeClr val="accent6"/>
              </a:solidFill>
              <a:prstDash val="solid"/>
              <a:miter lim="800000"/>
            </a:ln>
            <a:effectLst/>
          </p:spPr>
          <p:txBody>
            <a:bodyPr wrap="square" lIns="45718" tIns="45718" rIns="45718" bIns="45718" numCol="1" anchor="t">
              <a:noAutofit/>
            </a:bodyPr>
            <a:lstStyle/>
            <a:p>
              <a:pPr/>
            </a:p>
          </p:txBody>
        </p:sp>
        <p:grpSp>
          <p:nvGrpSpPr>
            <p:cNvPr id="299" name="成组"/>
            <p:cNvGrpSpPr/>
            <p:nvPr/>
          </p:nvGrpSpPr>
          <p:grpSpPr>
            <a:xfrm>
              <a:off x="3434" y="957039"/>
              <a:ext cx="7360924" cy="560883"/>
              <a:chOff x="0" y="0"/>
              <a:chExt cx="7360922" cy="560882"/>
            </a:xfrm>
          </p:grpSpPr>
          <p:sp>
            <p:nvSpPr>
              <p:cNvPr id="297" name="圆角矩形"/>
              <p:cNvSpPr/>
              <p:nvPr/>
            </p:nvSpPr>
            <p:spPr>
              <a:xfrm>
                <a:off x="0" y="-1"/>
                <a:ext cx="7360923" cy="560884"/>
              </a:xfrm>
              <a:prstGeom prst="roundRect">
                <a:avLst>
                  <a:gd name="adj" fmla="val 16667"/>
                </a:avLst>
              </a:prstGeom>
              <a:gradFill flip="none" rotWithShape="1">
                <a:gsLst>
                  <a:gs pos="0">
                    <a:srgbClr val="80B860"/>
                  </a:gs>
                  <a:gs pos="50000">
                    <a:srgbClr val="6FB242"/>
                  </a:gs>
                  <a:gs pos="100000">
                    <a:srgbClr val="61A236"/>
                  </a:gs>
                </a:gsLst>
                <a:lin ang="5400000" scaled="0"/>
              </a:gradFill>
              <a:ln w="12700" cap="flat">
                <a:noFill/>
                <a:miter lim="400000"/>
              </a:ln>
              <a:effectLst/>
            </p:spPr>
            <p:txBody>
              <a:bodyPr wrap="square" lIns="45718" tIns="45718" rIns="45718" bIns="45718" numCol="1" anchor="ctr">
                <a:noAutofit/>
              </a:bodyPr>
              <a:lstStyle/>
              <a:p>
                <a:pPr defTabSz="844550">
                  <a:lnSpc>
                    <a:spcPct val="90000"/>
                  </a:lnSpc>
                  <a:spcBef>
                    <a:spcPts val="700"/>
                  </a:spcBef>
                  <a:defRPr sz="1900">
                    <a:solidFill>
                      <a:srgbClr val="FFFFFF"/>
                    </a:solidFill>
                  </a:defRPr>
                </a:pPr>
              </a:p>
            </p:txBody>
          </p:sp>
          <p:sp>
            <p:nvSpPr>
              <p:cNvPr id="298" name="因果革命"/>
              <p:cNvSpPr txBox="1"/>
              <p:nvPr/>
            </p:nvSpPr>
            <p:spPr>
              <a:xfrm>
                <a:off x="27379" y="115339"/>
                <a:ext cx="7306166" cy="330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844550">
                  <a:lnSpc>
                    <a:spcPct val="90000"/>
                  </a:lnSpc>
                  <a:spcBef>
                    <a:spcPts val="700"/>
                  </a:spcBef>
                  <a:defRPr sz="1900">
                    <a:solidFill>
                      <a:srgbClr val="FFFFFF"/>
                    </a:solidFill>
                  </a:defRPr>
                </a:lvl1pPr>
              </a:lstStyle>
              <a:p>
                <a:pPr/>
                <a:r>
                  <a:t>因果革命</a:t>
                </a:r>
              </a:p>
            </p:txBody>
          </p:sp>
        </p:grpSp>
        <p:grpSp>
          <p:nvGrpSpPr>
            <p:cNvPr id="302" name="成组"/>
            <p:cNvGrpSpPr/>
            <p:nvPr/>
          </p:nvGrpSpPr>
          <p:grpSpPr>
            <a:xfrm>
              <a:off x="0" y="2289261"/>
              <a:ext cx="10515601" cy="1436404"/>
              <a:chOff x="0" y="0"/>
              <a:chExt cx="10515600" cy="1436403"/>
            </a:xfrm>
          </p:grpSpPr>
          <p:sp>
            <p:nvSpPr>
              <p:cNvPr id="300" name="矩形"/>
              <p:cNvSpPr/>
              <p:nvPr/>
            </p:nvSpPr>
            <p:spPr>
              <a:xfrm>
                <a:off x="0" y="-1"/>
                <a:ext cx="10515601" cy="1436404"/>
              </a:xfrm>
              <a:prstGeom prst="rect">
                <a:avLst/>
              </a:prstGeom>
              <a:solidFill>
                <a:srgbClr val="FFFFFF">
                  <a:alpha val="90000"/>
                </a:srgbClr>
              </a:solidFill>
              <a:ln w="6350" cap="flat">
                <a:solidFill>
                  <a:schemeClr val="accent6"/>
                </a:solidFill>
                <a:prstDash val="solid"/>
                <a:miter lim="800000"/>
              </a:ln>
              <a:effectLst/>
            </p:spPr>
            <p:txBody>
              <a:bodyPr wrap="square" lIns="45718" tIns="45718" rIns="45718" bIns="45718" numCol="1" anchor="t">
                <a:noAutofit/>
              </a:bodyPr>
              <a:lstStyle/>
              <a:p>
                <a:pPr defTabSz="844550">
                  <a:lnSpc>
                    <a:spcPct val="90000"/>
                  </a:lnSpc>
                  <a:spcBef>
                    <a:spcPts val="300"/>
                  </a:spcBef>
                  <a:defRPr sz="1900"/>
                </a:pPr>
              </a:p>
            </p:txBody>
          </p:sp>
          <p:sp>
            <p:nvSpPr>
              <p:cNvPr id="301" name="Causality as Information transfer…"/>
              <p:cNvSpPr txBox="1"/>
              <p:nvPr/>
            </p:nvSpPr>
            <p:spPr>
              <a:xfrm>
                <a:off x="0" y="0"/>
                <a:ext cx="10515601" cy="11224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5128" tIns="135128" rIns="135128" bIns="135128" numCol="1" anchor="t">
                <a:spAutoFit/>
              </a:bodyPr>
              <a:lstStyle/>
              <a:p>
                <a:pPr lvl="1" marL="171449" indent="-171449" defTabSz="844550">
                  <a:lnSpc>
                    <a:spcPct val="90000"/>
                  </a:lnSpc>
                  <a:spcBef>
                    <a:spcPts val="300"/>
                  </a:spcBef>
                  <a:buSzPct val="100000"/>
                  <a:buChar char="•"/>
                  <a:defRPr sz="1900"/>
                </a:pPr>
                <a:r>
                  <a:t> Causality as Information transfer</a:t>
                </a:r>
              </a:p>
              <a:p>
                <a:pPr lvl="1" marL="171449" indent="-171449" defTabSz="844550">
                  <a:lnSpc>
                    <a:spcPct val="90000"/>
                  </a:lnSpc>
                  <a:spcBef>
                    <a:spcPts val="300"/>
                  </a:spcBef>
                  <a:buSzPct val="100000"/>
                  <a:buChar char="•"/>
                  <a:defRPr sz="1900"/>
                </a:pPr>
                <a:r>
                  <a:t> do intervention &amp; info intervention</a:t>
                </a:r>
              </a:p>
              <a:p>
                <a:pPr lvl="1" marL="171449" indent="-171449" defTabSz="844550">
                  <a:lnSpc>
                    <a:spcPct val="90000"/>
                  </a:lnSpc>
                  <a:spcBef>
                    <a:spcPts val="300"/>
                  </a:spcBef>
                  <a:buSzPct val="100000"/>
                  <a:buChar char="•"/>
                  <a:defRPr sz="1900"/>
                </a:pPr>
                <a:r>
                  <a:t> Info Causal Models</a:t>
                </a:r>
              </a:p>
            </p:txBody>
          </p:sp>
        </p:grpSp>
        <p:grpSp>
          <p:nvGrpSpPr>
            <p:cNvPr id="305" name="成组"/>
            <p:cNvGrpSpPr/>
            <p:nvPr/>
          </p:nvGrpSpPr>
          <p:grpSpPr>
            <a:xfrm>
              <a:off x="3434" y="1807288"/>
              <a:ext cx="7360924" cy="560883"/>
              <a:chOff x="0" y="0"/>
              <a:chExt cx="7360922" cy="560882"/>
            </a:xfrm>
          </p:grpSpPr>
          <p:sp>
            <p:nvSpPr>
              <p:cNvPr id="303" name="圆角矩形"/>
              <p:cNvSpPr/>
              <p:nvPr/>
            </p:nvSpPr>
            <p:spPr>
              <a:xfrm>
                <a:off x="0" y="-1"/>
                <a:ext cx="7360923" cy="560884"/>
              </a:xfrm>
              <a:prstGeom prst="roundRect">
                <a:avLst>
                  <a:gd name="adj" fmla="val 16667"/>
                </a:avLst>
              </a:prstGeom>
              <a:gradFill flip="none" rotWithShape="1">
                <a:gsLst>
                  <a:gs pos="0">
                    <a:srgbClr val="80B860"/>
                  </a:gs>
                  <a:gs pos="50000">
                    <a:srgbClr val="6FB242"/>
                  </a:gs>
                  <a:gs pos="100000">
                    <a:srgbClr val="61A236"/>
                  </a:gs>
                </a:gsLst>
                <a:lin ang="5400000" scaled="0"/>
              </a:gradFill>
              <a:ln w="12700" cap="flat">
                <a:noFill/>
                <a:miter lim="400000"/>
              </a:ln>
              <a:effectLst/>
            </p:spPr>
            <p:txBody>
              <a:bodyPr wrap="square" lIns="45718" tIns="45718" rIns="45718" bIns="45718" numCol="1" anchor="ctr">
                <a:noAutofit/>
              </a:bodyPr>
              <a:lstStyle/>
              <a:p>
                <a:pPr defTabSz="844550">
                  <a:lnSpc>
                    <a:spcPct val="90000"/>
                  </a:lnSpc>
                  <a:spcBef>
                    <a:spcPts val="700"/>
                  </a:spcBef>
                  <a:defRPr sz="1900">
                    <a:solidFill>
                      <a:srgbClr val="FFFFFF"/>
                    </a:solidFill>
                  </a:defRPr>
                </a:pPr>
              </a:p>
            </p:txBody>
          </p:sp>
          <p:sp>
            <p:nvSpPr>
              <p:cNvPr id="304" name="信息因果模型"/>
              <p:cNvSpPr txBox="1"/>
              <p:nvPr/>
            </p:nvSpPr>
            <p:spPr>
              <a:xfrm>
                <a:off x="27379" y="115339"/>
                <a:ext cx="7306166" cy="330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844550">
                  <a:lnSpc>
                    <a:spcPct val="90000"/>
                  </a:lnSpc>
                  <a:spcBef>
                    <a:spcPts val="700"/>
                  </a:spcBef>
                  <a:defRPr sz="1900">
                    <a:solidFill>
                      <a:srgbClr val="FFFFFF"/>
                    </a:solidFill>
                  </a:defRPr>
                </a:lvl1pPr>
              </a:lstStyle>
              <a:p>
                <a:pPr/>
                <a:r>
                  <a:t>信息因果模型</a:t>
                </a:r>
              </a:p>
            </p:txBody>
          </p:sp>
        </p:grpSp>
        <p:sp>
          <p:nvSpPr>
            <p:cNvPr id="306" name="矩形"/>
            <p:cNvSpPr/>
            <p:nvPr/>
          </p:nvSpPr>
          <p:spPr>
            <a:xfrm>
              <a:off x="0" y="4108703"/>
              <a:ext cx="10515601" cy="478802"/>
            </a:xfrm>
            <a:prstGeom prst="rect">
              <a:avLst/>
            </a:prstGeom>
            <a:solidFill>
              <a:srgbClr val="FFFFFF">
                <a:alpha val="90000"/>
              </a:srgbClr>
            </a:solidFill>
            <a:ln w="6350" cap="flat">
              <a:solidFill>
                <a:schemeClr val="accent6"/>
              </a:solidFill>
              <a:prstDash val="solid"/>
              <a:miter lim="800000"/>
            </a:ln>
            <a:effectLst/>
          </p:spPr>
          <p:txBody>
            <a:bodyPr wrap="square" lIns="45718" tIns="45718" rIns="45718" bIns="45718" numCol="1" anchor="t">
              <a:noAutofit/>
            </a:bodyPr>
            <a:lstStyle/>
            <a:p>
              <a:pPr/>
            </a:p>
          </p:txBody>
        </p:sp>
        <p:grpSp>
          <p:nvGrpSpPr>
            <p:cNvPr id="309" name="成组"/>
            <p:cNvGrpSpPr/>
            <p:nvPr/>
          </p:nvGrpSpPr>
          <p:grpSpPr>
            <a:xfrm>
              <a:off x="3434" y="3614576"/>
              <a:ext cx="7360924" cy="560883"/>
              <a:chOff x="0" y="0"/>
              <a:chExt cx="7360922" cy="560882"/>
            </a:xfrm>
          </p:grpSpPr>
          <p:sp>
            <p:nvSpPr>
              <p:cNvPr id="307" name="圆角矩形"/>
              <p:cNvSpPr/>
              <p:nvPr/>
            </p:nvSpPr>
            <p:spPr>
              <a:xfrm>
                <a:off x="0" y="-1"/>
                <a:ext cx="7360923" cy="560884"/>
              </a:xfrm>
              <a:prstGeom prst="roundRect">
                <a:avLst>
                  <a:gd name="adj" fmla="val 16667"/>
                </a:avLst>
              </a:prstGeom>
              <a:gradFill flip="none" rotWithShape="1">
                <a:gsLst>
                  <a:gs pos="0">
                    <a:srgbClr val="80B860"/>
                  </a:gs>
                  <a:gs pos="50000">
                    <a:srgbClr val="6FB242"/>
                  </a:gs>
                  <a:gs pos="100000">
                    <a:srgbClr val="61A236"/>
                  </a:gs>
                </a:gsLst>
                <a:lin ang="5400000" scaled="0"/>
              </a:gradFill>
              <a:ln w="12700" cap="flat">
                <a:noFill/>
                <a:miter lim="400000"/>
              </a:ln>
              <a:effectLst/>
            </p:spPr>
            <p:txBody>
              <a:bodyPr wrap="square" lIns="45718" tIns="45718" rIns="45718" bIns="45718" numCol="1" anchor="ctr">
                <a:noAutofit/>
              </a:bodyPr>
              <a:lstStyle/>
              <a:p>
                <a:pPr defTabSz="844550">
                  <a:lnSpc>
                    <a:spcPct val="90000"/>
                  </a:lnSpc>
                  <a:spcBef>
                    <a:spcPts val="700"/>
                  </a:spcBef>
                  <a:defRPr sz="1900">
                    <a:solidFill>
                      <a:srgbClr val="FFFFFF"/>
                    </a:solidFill>
                  </a:defRPr>
                </a:pPr>
              </a:p>
            </p:txBody>
          </p:sp>
          <p:sp>
            <p:nvSpPr>
              <p:cNvPr id="308" name="思考和展望 CausalAI"/>
              <p:cNvSpPr txBox="1"/>
              <p:nvPr/>
            </p:nvSpPr>
            <p:spPr>
              <a:xfrm>
                <a:off x="27379" y="115340"/>
                <a:ext cx="7306166" cy="330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844550">
                  <a:lnSpc>
                    <a:spcPct val="90000"/>
                  </a:lnSpc>
                  <a:spcBef>
                    <a:spcPts val="700"/>
                  </a:spcBef>
                  <a:defRPr sz="1900">
                    <a:solidFill>
                      <a:srgbClr val="FFFFFF"/>
                    </a:solidFill>
                  </a:defRPr>
                </a:lvl1pPr>
              </a:lstStyle>
              <a:p>
                <a:pPr/>
                <a:r>
                  <a:t>思考和展望 CausalAI</a:t>
                </a:r>
              </a:p>
            </p:txBody>
          </p:sp>
        </p:grpSp>
      </p:gr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5" name="Title 1"/>
          <p:cNvSpPr txBox="1"/>
          <p:nvPr>
            <p:ph type="title"/>
          </p:nvPr>
        </p:nvSpPr>
        <p:spPr>
          <a:prstGeom prst="rect">
            <a:avLst/>
          </a:prstGeom>
        </p:spPr>
        <p:txBody>
          <a:bodyPr/>
          <a:lstStyle/>
          <a:p>
            <a:pPr/>
            <a:r>
              <a:t>Causal Questions</a:t>
            </a:r>
          </a:p>
        </p:txBody>
      </p:sp>
      <p:sp>
        <p:nvSpPr>
          <p:cNvPr id="456" name="Content Placeholder 2"/>
          <p:cNvSpPr txBox="1"/>
          <p:nvPr>
            <p:ph type="body" idx="1"/>
          </p:nvPr>
        </p:nvSpPr>
        <p:spPr>
          <a:prstGeom prst="rect">
            <a:avLst/>
          </a:prstGeom>
        </p:spPr>
        <p:txBody>
          <a:bodyPr/>
          <a:lstStyle/>
          <a:p>
            <a:pPr/>
            <a:r>
              <a:t>How effective is a given treatment in preventing a disease?;</a:t>
            </a:r>
          </a:p>
          <a:p>
            <a:pPr/>
            <a:r>
              <a:t>Was it the new tax break that caused our sales to go up?;</a:t>
            </a:r>
          </a:p>
          <a:p>
            <a:pPr/>
            <a:r>
              <a:t>What annual health-care costs are attributed to obesity?;</a:t>
            </a:r>
          </a:p>
          <a:p>
            <a:pPr/>
            <a:r>
              <a:t>Can hiring records prove an employer guilty of sex discrimination?; and</a:t>
            </a:r>
          </a:p>
          <a:p>
            <a:pPr/>
            <a:r>
              <a:t>I am about to quit my job, but should I?</a:t>
            </a:r>
            <a:br/>
            <a:br/>
            <a:b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8" name="Title 3"/>
          <p:cNvSpPr txBox="1"/>
          <p:nvPr>
            <p:ph type="title"/>
          </p:nvPr>
        </p:nvSpPr>
        <p:spPr>
          <a:prstGeom prst="rect">
            <a:avLst/>
          </a:prstGeom>
        </p:spPr>
        <p:txBody>
          <a:bodyPr/>
          <a:lstStyle/>
          <a:p>
            <a:pPr/>
            <a:r>
              <a:t>The Form of an Inference Engine</a:t>
            </a:r>
          </a:p>
        </p:txBody>
      </p:sp>
      <p:pic>
        <p:nvPicPr>
          <p:cNvPr id="459" name="Picture 2" descr="Picture 2"/>
          <p:cNvPicPr>
            <a:picLocks noChangeAspect="1"/>
          </p:cNvPicPr>
          <p:nvPr/>
        </p:nvPicPr>
        <p:blipFill>
          <a:blip r:embed="rId3">
            <a:extLst/>
          </a:blip>
          <a:stretch>
            <a:fillRect/>
          </a:stretch>
        </p:blipFill>
        <p:spPr>
          <a:xfrm>
            <a:off x="2419220" y="1825625"/>
            <a:ext cx="7344034" cy="4351340"/>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3" name="Rectangle 9"/>
          <p:cNvSpPr/>
          <p:nvPr/>
        </p:nvSpPr>
        <p:spPr>
          <a:xfrm>
            <a:off x="-1" y="3726"/>
            <a:ext cx="5614879" cy="6858001"/>
          </a:xfrm>
          <a:prstGeom prst="rect">
            <a:avLst/>
          </a:prstGeom>
          <a:gradFill>
            <a:gsLst>
              <a:gs pos="0">
                <a:schemeClr val="accent1">
                  <a:alpha val="82000"/>
                </a:schemeClr>
              </a:gs>
              <a:gs pos="25000">
                <a:schemeClr val="accent1">
                  <a:alpha val="60000"/>
                </a:schemeClr>
              </a:gs>
              <a:gs pos="94000">
                <a:srgbClr val="AFABAB"/>
              </a:gs>
              <a:gs pos="100000">
                <a:srgbClr val="AFABAB"/>
              </a:gs>
            </a:gsLst>
            <a:lin ang="4200000"/>
          </a:gradFill>
          <a:ln w="12700">
            <a:miter lim="400000"/>
          </a:ln>
        </p:spPr>
        <p:txBody>
          <a:bodyPr lIns="45718" tIns="45718" rIns="45718" bIns="45718" anchor="ctr"/>
          <a:lstStyle/>
          <a:p>
            <a:pPr algn="ctr">
              <a:defRPr>
                <a:solidFill>
                  <a:srgbClr val="FFFFFF"/>
                </a:solidFill>
              </a:defRPr>
            </a:pPr>
          </a:p>
        </p:txBody>
      </p:sp>
      <p:pic>
        <p:nvPicPr>
          <p:cNvPr id="464" name="Picture 11" descr="Picture 11"/>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65" name="Title 1"/>
          <p:cNvSpPr txBox="1"/>
          <p:nvPr>
            <p:ph type="title"/>
          </p:nvPr>
        </p:nvSpPr>
        <p:spPr>
          <a:xfrm>
            <a:off x="6094105" y="802955"/>
            <a:ext cx="4977978" cy="1454051"/>
          </a:xfrm>
          <a:prstGeom prst="rect">
            <a:avLst/>
          </a:prstGeom>
        </p:spPr>
        <p:txBody>
          <a:bodyPr/>
          <a:lstStyle/>
          <a:p>
            <a:pPr/>
            <a:r>
              <a:t>Mini Turing Test</a:t>
            </a:r>
          </a:p>
        </p:txBody>
      </p:sp>
      <p:sp>
        <p:nvSpPr>
          <p:cNvPr id="466" name="Freeform 62"/>
          <p:cNvSpPr/>
          <p:nvPr/>
        </p:nvSpPr>
        <p:spPr>
          <a:xfrm>
            <a:off x="-1" y="738617"/>
            <a:ext cx="5000441" cy="54009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935" y="0"/>
                </a:moveTo>
                <a:cubicBezTo>
                  <a:pt x="16377" y="0"/>
                  <a:pt x="21600" y="4835"/>
                  <a:pt x="21600" y="10800"/>
                </a:cubicBezTo>
                <a:cubicBezTo>
                  <a:pt x="21600" y="16765"/>
                  <a:pt x="16377" y="21600"/>
                  <a:pt x="9935" y="21600"/>
                </a:cubicBezTo>
                <a:cubicBezTo>
                  <a:pt x="5908" y="21600"/>
                  <a:pt x="2358" y="19711"/>
                  <a:pt x="262" y="16838"/>
                </a:cubicBezTo>
                <a:lnTo>
                  <a:pt x="0" y="16439"/>
                </a:lnTo>
                <a:lnTo>
                  <a:pt x="0" y="5161"/>
                </a:lnTo>
                <a:lnTo>
                  <a:pt x="262" y="4762"/>
                </a:lnTo>
                <a:cubicBezTo>
                  <a:pt x="2358" y="1889"/>
                  <a:pt x="5908" y="0"/>
                  <a:pt x="9935" y="0"/>
                </a:cubicBezTo>
                <a:close/>
              </a:path>
            </a:pathLst>
          </a:custGeom>
          <a:solidFill>
            <a:srgbClr val="FFFFFF"/>
          </a:solidFill>
          <a:ln w="12700">
            <a:solidFill>
              <a:srgbClr val="BDC5D5"/>
            </a:solidFill>
            <a:miter/>
          </a:ln>
        </p:spPr>
        <p:txBody>
          <a:bodyPr lIns="45718" tIns="45718" rIns="45718" bIns="45718" anchor="ctr"/>
          <a:lstStyle/>
          <a:p>
            <a:pPr algn="ctr">
              <a:defRPr>
                <a:solidFill>
                  <a:srgbClr val="FFFFFF"/>
                </a:solidFill>
              </a:defRPr>
            </a:pPr>
          </a:p>
        </p:txBody>
      </p:sp>
      <p:pic>
        <p:nvPicPr>
          <p:cNvPr id="467" name="Graphic 6" descr="Graphic 6"/>
          <p:cNvPicPr>
            <a:picLocks noChangeAspect="1"/>
          </p:cNvPicPr>
          <p:nvPr/>
        </p:nvPicPr>
        <p:blipFill>
          <a:blip r:embed="rId3">
            <a:extLst/>
          </a:blip>
          <a:stretch>
            <a:fillRect/>
          </a:stretch>
        </p:blipFill>
        <p:spPr>
          <a:xfrm>
            <a:off x="450254" y="1629087"/>
            <a:ext cx="3620021" cy="3620024"/>
          </a:xfrm>
          <a:prstGeom prst="rect">
            <a:avLst/>
          </a:prstGeom>
          <a:ln w="12700">
            <a:miter lim="400000"/>
          </a:ln>
        </p:spPr>
      </p:pic>
      <p:sp>
        <p:nvSpPr>
          <p:cNvPr id="468" name="Content Placeholder 2"/>
          <p:cNvSpPr txBox="1"/>
          <p:nvPr>
            <p:ph type="body" sz="half" idx="1"/>
          </p:nvPr>
        </p:nvSpPr>
        <p:spPr>
          <a:xfrm>
            <a:off x="6090572" y="2421682"/>
            <a:ext cx="4977580" cy="3639290"/>
          </a:xfrm>
          <a:prstGeom prst="rect">
            <a:avLst/>
          </a:prstGeom>
        </p:spPr>
        <p:txBody>
          <a:bodyPr anchor="ctr"/>
          <a:lstStyle/>
          <a:p>
            <a:pPr marL="0" indent="0">
              <a:buSzTx/>
              <a:buNone/>
              <a:defRPr i="1" sz="2400"/>
            </a:pPr>
            <a:r>
              <a:t>How can machines represent causal knowledge in a way that would enable them to access the necessary information swiftly, </a:t>
            </a:r>
            <a:r>
              <a:rPr>
                <a:solidFill>
                  <a:srgbClr val="FF0000"/>
                </a:solidFill>
              </a:rPr>
              <a:t>answer questions correctly,</a:t>
            </a:r>
            <a:r>
              <a:t> and do it with ease, as a human can? </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0" name="Rectangle 18"/>
          <p:cNvSpPr/>
          <p:nvPr/>
        </p:nvSpPr>
        <p:spPr>
          <a:xfrm>
            <a:off x="-2" y="0"/>
            <a:ext cx="5446924" cy="6858000"/>
          </a:xfrm>
          <a:prstGeom prst="rect">
            <a:avLst/>
          </a:prstGeom>
          <a:gradFill>
            <a:gsLst>
              <a:gs pos="0">
                <a:schemeClr val="accent5"/>
              </a:gs>
              <a:gs pos="25000">
                <a:schemeClr val="accent5"/>
              </a:gs>
              <a:gs pos="94000">
                <a:srgbClr val="3B3838"/>
              </a:gs>
              <a:gs pos="100000">
                <a:srgbClr val="3B3838"/>
              </a:gs>
            </a:gsLst>
            <a:lin ang="4200000"/>
          </a:gradFill>
          <a:ln w="12700">
            <a:miter lim="400000"/>
          </a:ln>
        </p:spPr>
        <p:txBody>
          <a:bodyPr lIns="45718" tIns="45718" rIns="45718" bIns="45718" anchor="ctr"/>
          <a:lstStyle/>
          <a:p>
            <a:pPr algn="ctr">
              <a:defRPr>
                <a:solidFill>
                  <a:srgbClr val="FFFFFF"/>
                </a:solidFill>
              </a:defRPr>
            </a:pPr>
          </a:p>
        </p:txBody>
      </p:sp>
      <p:pic>
        <p:nvPicPr>
          <p:cNvPr id="471" name="Picture 20" descr="Picture 20"/>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472" name="Title 1"/>
          <p:cNvSpPr txBox="1"/>
          <p:nvPr>
            <p:ph type="title"/>
          </p:nvPr>
        </p:nvSpPr>
        <p:spPr>
          <a:xfrm>
            <a:off x="640078" y="2023236"/>
            <a:ext cx="3659780" cy="2820910"/>
          </a:xfrm>
          <a:prstGeom prst="rect">
            <a:avLst/>
          </a:prstGeom>
        </p:spPr>
        <p:txBody>
          <a:bodyPr/>
          <a:lstStyle/>
          <a:p>
            <a:pPr>
              <a:defRPr sz="7200">
                <a:solidFill>
                  <a:srgbClr val="FFFFFF"/>
                </a:solidFill>
              </a:defRPr>
            </a:pPr>
            <a:r>
              <a:rPr sz="6400"/>
              <a:t>Causal AI</a:t>
            </a:r>
            <a:br/>
            <a:r>
              <a:rPr sz="4000"/>
              <a:t> </a:t>
            </a:r>
          </a:p>
        </p:txBody>
      </p:sp>
      <p:grpSp>
        <p:nvGrpSpPr>
          <p:cNvPr id="479" name="Content Placeholder 2"/>
          <p:cNvGrpSpPr/>
          <p:nvPr/>
        </p:nvGrpSpPr>
        <p:grpSpPr>
          <a:xfrm>
            <a:off x="5848450" y="1804138"/>
            <a:ext cx="5805610" cy="3249724"/>
            <a:chOff x="0" y="0"/>
            <a:chExt cx="5805608" cy="3249723"/>
          </a:xfrm>
        </p:grpSpPr>
        <p:grpSp>
          <p:nvGrpSpPr>
            <p:cNvPr id="475" name="成组"/>
            <p:cNvGrpSpPr/>
            <p:nvPr/>
          </p:nvGrpSpPr>
          <p:grpSpPr>
            <a:xfrm>
              <a:off x="-1" y="0"/>
              <a:ext cx="5758085" cy="1538723"/>
              <a:chOff x="0" y="0"/>
              <a:chExt cx="5758083" cy="1538722"/>
            </a:xfrm>
          </p:grpSpPr>
          <p:sp>
            <p:nvSpPr>
              <p:cNvPr id="473" name="圆角矩形"/>
              <p:cNvSpPr/>
              <p:nvPr/>
            </p:nvSpPr>
            <p:spPr>
              <a:xfrm>
                <a:off x="-1" y="0"/>
                <a:ext cx="5758085" cy="1538723"/>
              </a:xfrm>
              <a:prstGeom prst="roundRect">
                <a:avLst>
                  <a:gd name="adj" fmla="val 16667"/>
                </a:avLst>
              </a:prstGeom>
              <a:solidFill>
                <a:schemeClr val="accent2"/>
              </a:solidFill>
              <a:ln w="12700" cap="flat">
                <a:solidFill>
                  <a:srgbClr val="FFFFFF"/>
                </a:solidFill>
                <a:prstDash val="solid"/>
                <a:miter lim="800000"/>
              </a:ln>
              <a:effectLst/>
            </p:spPr>
            <p:txBody>
              <a:bodyPr wrap="square" lIns="45718" tIns="45718" rIns="45718" bIns="45718" numCol="1" anchor="ctr">
                <a:noAutofit/>
              </a:bodyPr>
              <a:lstStyle/>
              <a:p>
                <a:pPr defTabSz="2266950">
                  <a:lnSpc>
                    <a:spcPct val="90000"/>
                  </a:lnSpc>
                  <a:spcBef>
                    <a:spcPts val="1100"/>
                  </a:spcBef>
                  <a:defRPr sz="5100">
                    <a:solidFill>
                      <a:srgbClr val="FFFFFF"/>
                    </a:solidFill>
                  </a:defRPr>
                </a:pPr>
              </a:p>
            </p:txBody>
          </p:sp>
          <p:sp>
            <p:nvSpPr>
              <p:cNvPr id="474" name="教会机器因果推理"/>
              <p:cNvSpPr txBox="1"/>
              <p:nvPr/>
            </p:nvSpPr>
            <p:spPr>
              <a:xfrm>
                <a:off x="75113" y="129481"/>
                <a:ext cx="5607856" cy="127975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4310" tIns="194310" rIns="194310" bIns="194310" numCol="1" anchor="ctr">
                <a:noAutofit/>
              </a:bodyPr>
              <a:lstStyle>
                <a:lvl1pPr defTabSz="2266950">
                  <a:lnSpc>
                    <a:spcPct val="90000"/>
                  </a:lnSpc>
                  <a:spcBef>
                    <a:spcPts val="2100"/>
                  </a:spcBef>
                  <a:defRPr sz="5100">
                    <a:solidFill>
                      <a:srgbClr val="FFFFFF"/>
                    </a:solidFill>
                  </a:defRPr>
                </a:lvl1pPr>
              </a:lstStyle>
              <a:p>
                <a:pPr/>
                <a:r>
                  <a:t>教会机器因果推理</a:t>
                </a:r>
              </a:p>
            </p:txBody>
          </p:sp>
        </p:grpSp>
        <p:grpSp>
          <p:nvGrpSpPr>
            <p:cNvPr id="478" name="成组"/>
            <p:cNvGrpSpPr/>
            <p:nvPr/>
          </p:nvGrpSpPr>
          <p:grpSpPr>
            <a:xfrm>
              <a:off x="-1" y="1698300"/>
              <a:ext cx="5805610" cy="1551424"/>
              <a:chOff x="0" y="0"/>
              <a:chExt cx="5805608" cy="1551422"/>
            </a:xfrm>
          </p:grpSpPr>
          <p:sp>
            <p:nvSpPr>
              <p:cNvPr id="476" name="圆角矩形"/>
              <p:cNvSpPr/>
              <p:nvPr/>
            </p:nvSpPr>
            <p:spPr>
              <a:xfrm>
                <a:off x="-1" y="0"/>
                <a:ext cx="5805610" cy="1551423"/>
              </a:xfrm>
              <a:prstGeom prst="roundRect">
                <a:avLst>
                  <a:gd name="adj" fmla="val 16667"/>
                </a:avLst>
              </a:prstGeom>
              <a:solidFill>
                <a:schemeClr val="accent3"/>
              </a:solidFill>
              <a:ln w="12700" cap="flat">
                <a:solidFill>
                  <a:srgbClr val="FFFFFF"/>
                </a:solidFill>
                <a:prstDash val="solid"/>
                <a:miter lim="800000"/>
              </a:ln>
              <a:effectLst/>
            </p:spPr>
            <p:txBody>
              <a:bodyPr wrap="square" lIns="45718" tIns="45718" rIns="45718" bIns="45718" numCol="1" anchor="ctr">
                <a:noAutofit/>
              </a:bodyPr>
              <a:lstStyle/>
              <a:p>
                <a:pPr defTabSz="2266950">
                  <a:lnSpc>
                    <a:spcPct val="90000"/>
                  </a:lnSpc>
                  <a:spcBef>
                    <a:spcPts val="1100"/>
                  </a:spcBef>
                  <a:defRPr sz="5100">
                    <a:solidFill>
                      <a:srgbClr val="FFFFFF"/>
                    </a:solidFill>
                  </a:defRPr>
                </a:pPr>
              </a:p>
            </p:txBody>
          </p:sp>
          <p:sp>
            <p:nvSpPr>
              <p:cNvPr id="477" name="通过小图灵测试"/>
              <p:cNvSpPr txBox="1"/>
              <p:nvPr/>
            </p:nvSpPr>
            <p:spPr>
              <a:xfrm>
                <a:off x="75732" y="130549"/>
                <a:ext cx="5654142" cy="12903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4310" tIns="194310" rIns="194310" bIns="194310" numCol="1" anchor="ctr">
                <a:spAutoFit/>
              </a:bodyPr>
              <a:lstStyle>
                <a:lvl1pPr defTabSz="2266950">
                  <a:lnSpc>
                    <a:spcPct val="90000"/>
                  </a:lnSpc>
                  <a:spcBef>
                    <a:spcPts val="2100"/>
                  </a:spcBef>
                  <a:defRPr sz="5100">
                    <a:solidFill>
                      <a:srgbClr val="FFFFFF"/>
                    </a:solidFill>
                  </a:defRPr>
                </a:lvl1pPr>
              </a:lstStyle>
              <a:p>
                <a:pPr/>
                <a:r>
                  <a:t>通过小图灵测试</a:t>
                </a:r>
              </a:p>
            </p:txBody>
          </p:sp>
        </p:grpSp>
      </p:gr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3" name="Rectangle 7"/>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484" name="Rectangle 9"/>
          <p:cNvSpPr/>
          <p:nvPr/>
        </p:nvSpPr>
        <p:spPr>
          <a:xfrm>
            <a:off x="3046" y="1084745"/>
            <a:ext cx="12188956" cy="3294211"/>
          </a:xfrm>
          <a:prstGeom prst="rect">
            <a:avLst/>
          </a:prstGeom>
          <a:gradFill>
            <a:gsLst>
              <a:gs pos="0">
                <a:srgbClr val="3965B5"/>
              </a:gs>
              <a:gs pos="25000">
                <a:srgbClr val="3965B5"/>
              </a:gs>
              <a:gs pos="94000">
                <a:srgbClr val="3B3838"/>
              </a:gs>
              <a:gs pos="100000">
                <a:srgbClr val="3B3838"/>
              </a:gs>
            </a:gsLst>
            <a:lin ang="4200000"/>
          </a:gradFill>
          <a:ln w="12700">
            <a:miter lim="400000"/>
          </a:ln>
        </p:spPr>
        <p:txBody>
          <a:bodyPr lIns="45718" tIns="45718" rIns="45718" bIns="45718" anchor="ctr"/>
          <a:lstStyle/>
          <a:p>
            <a:pPr algn="ctr">
              <a:defRPr>
                <a:solidFill>
                  <a:srgbClr val="FFFFFF"/>
                </a:solidFill>
              </a:defRPr>
            </a:pPr>
          </a:p>
        </p:txBody>
      </p:sp>
      <p:pic>
        <p:nvPicPr>
          <p:cNvPr id="485" name="Picture 11" descr="Picture 11"/>
          <p:cNvPicPr>
            <a:picLocks noChangeAspect="1"/>
          </p:cNvPicPr>
          <p:nvPr/>
        </p:nvPicPr>
        <p:blipFill>
          <a:blip r:embed="rId2">
            <a:extLst/>
          </a:blip>
          <a:srcRect l="8235" t="0" r="8212" b="45500"/>
          <a:stretch>
            <a:fillRect/>
          </a:stretch>
        </p:blipFill>
        <p:spPr>
          <a:xfrm flipH="1" rot="10800000">
            <a:off x="-1" y="-1"/>
            <a:ext cx="12192001" cy="4473361"/>
          </a:xfrm>
          <a:prstGeom prst="rect">
            <a:avLst/>
          </a:prstGeom>
          <a:ln w="12700">
            <a:miter lim="400000"/>
          </a:ln>
        </p:spPr>
      </p:pic>
      <p:sp>
        <p:nvSpPr>
          <p:cNvPr id="486" name="Title 1"/>
          <p:cNvSpPr txBox="1"/>
          <p:nvPr>
            <p:ph type="title"/>
          </p:nvPr>
        </p:nvSpPr>
        <p:spPr>
          <a:xfrm>
            <a:off x="753925" y="2076450"/>
            <a:ext cx="10684151" cy="1345134"/>
          </a:xfrm>
          <a:prstGeom prst="rect">
            <a:avLst/>
          </a:prstGeom>
        </p:spPr>
        <p:txBody>
          <a:bodyPr anchor="ctr"/>
          <a:lstStyle>
            <a:lvl1pPr algn="ctr">
              <a:defRPr sz="5600"/>
            </a:lvl1pPr>
          </a:lstStyle>
          <a:p>
            <a:pPr/>
            <a:r>
              <a:t>因果推断七大任务</a:t>
            </a:r>
          </a:p>
        </p:txBody>
      </p:sp>
      <p:sp>
        <p:nvSpPr>
          <p:cNvPr id="487" name="Text Placeholder 2"/>
          <p:cNvSpPr txBox="1"/>
          <p:nvPr>
            <p:ph type="body" sz="quarter" idx="1"/>
          </p:nvPr>
        </p:nvSpPr>
        <p:spPr>
          <a:xfrm>
            <a:off x="1171573" y="4473359"/>
            <a:ext cx="9469215" cy="865641"/>
          </a:xfrm>
          <a:prstGeom prst="rect">
            <a:avLst/>
          </a:prstGeom>
        </p:spPr>
        <p:txBody>
          <a:bodyPr anchor="ctr"/>
          <a:lstStyle>
            <a:lvl1pPr algn="ctr">
              <a:lnSpc>
                <a:spcPct val="72000"/>
              </a:lnSpc>
              <a:defRPr sz="2100"/>
            </a:lvl1pPr>
          </a:lstStyle>
          <a:p>
            <a:pPr/>
            <a:r>
              <a:t>A bird's-eye view of seven tasks accomplished through the SCM framework and the tools used in each task and discuss the unique contribution each tool brings to the art of automated reasoning.</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9" name="Title 1"/>
          <p:cNvSpPr txBox="1"/>
          <p:nvPr>
            <p:ph type="title"/>
          </p:nvPr>
        </p:nvSpPr>
        <p:spPr>
          <a:prstGeom prst="rect">
            <a:avLst/>
          </a:prstGeom>
        </p:spPr>
        <p:txBody>
          <a:bodyPr/>
          <a:lstStyle/>
          <a:p>
            <a:pPr/>
            <a:r>
              <a:t>Seven Tools of Causal Inference</a:t>
            </a:r>
          </a:p>
        </p:txBody>
      </p:sp>
      <p:sp>
        <p:nvSpPr>
          <p:cNvPr id="490" name="Content Placeholder 2"/>
          <p:cNvSpPr txBox="1"/>
          <p:nvPr>
            <p:ph type="body" idx="1"/>
          </p:nvPr>
        </p:nvSpPr>
        <p:spPr>
          <a:prstGeom prst="rect">
            <a:avLst/>
          </a:prstGeom>
        </p:spPr>
        <p:txBody>
          <a:bodyPr/>
          <a:lstStyle/>
          <a:p>
            <a:pPr marL="514350" indent="-514350">
              <a:buFontTx/>
              <a:buAutoNum type="arabicPeriod" startAt="1"/>
            </a:pPr>
            <a:r>
              <a:t>Encoding causal assumptions: Transparency and testability.</a:t>
            </a:r>
          </a:p>
          <a:p>
            <a:pPr marL="514350" indent="-514350">
              <a:buFontTx/>
              <a:buAutoNum type="arabicPeriod" startAt="1"/>
              <a:defRPr i="1"/>
            </a:pPr>
            <a:r>
              <a:t>Do</a:t>
            </a:r>
            <a:r>
              <a:rPr i="0"/>
              <a:t>-calculus and the control of confounding. </a:t>
            </a:r>
            <a:endParaRPr i="0"/>
          </a:p>
          <a:p>
            <a:pPr marL="514350" indent="-514350">
              <a:buFontTx/>
              <a:buAutoNum type="arabicPeriod" startAt="1"/>
            </a:pPr>
            <a:r>
              <a:t> The algorithmitization of counterfactuals.</a:t>
            </a:r>
          </a:p>
          <a:p>
            <a:pPr marL="514350" indent="-514350">
              <a:buFontTx/>
              <a:buAutoNum type="arabicPeriod" startAt="1"/>
            </a:pPr>
            <a:r>
              <a:t> Mediation analysis and the assessment of direct and indirect effects.</a:t>
            </a:r>
          </a:p>
          <a:p>
            <a:pPr marL="514350" indent="-514350">
              <a:buFontTx/>
              <a:buAutoNum type="arabicPeriod" startAt="1"/>
            </a:pPr>
            <a:r>
              <a:t>Adaptability, external validity, and sample selection bias. </a:t>
            </a:r>
          </a:p>
          <a:p>
            <a:pPr marL="514350" indent="-514350">
              <a:buFontTx/>
              <a:buAutoNum type="arabicPeriod" startAt="1"/>
            </a:pPr>
            <a:r>
              <a:t>Recovering from missing data. </a:t>
            </a:r>
          </a:p>
          <a:p>
            <a:pPr marL="514350" indent="-514350">
              <a:buFontTx/>
              <a:buAutoNum type="arabicPeriod" startAt="1"/>
            </a:pPr>
            <a:r>
              <a:t>Causal discovery. </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2" name="Rectangle 8"/>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493" name="Rectangle 10"/>
          <p:cNvSpPr/>
          <p:nvPr/>
        </p:nvSpPr>
        <p:spPr>
          <a:xfrm rot="2700000">
            <a:off x="415435" y="655140"/>
            <a:ext cx="687474" cy="687472"/>
          </a:xfrm>
          <a:prstGeom prst="rect">
            <a:avLst/>
          </a:prstGeom>
          <a:solidFill>
            <a:schemeClr val="accent4">
              <a:alpha val="30000"/>
            </a:schemeClr>
          </a:solidFill>
          <a:ln w="12700">
            <a:miter lim="400000"/>
          </a:ln>
        </p:spPr>
        <p:txBody>
          <a:bodyPr lIns="45718" tIns="45718" rIns="45718" bIns="45718" anchor="ctr"/>
          <a:lstStyle/>
          <a:p>
            <a:pPr algn="ctr">
              <a:defRPr>
                <a:solidFill>
                  <a:srgbClr val="FFFFFF"/>
                </a:solidFill>
              </a:defRPr>
            </a:pPr>
          </a:p>
        </p:txBody>
      </p:sp>
      <p:sp>
        <p:nvSpPr>
          <p:cNvPr id="494" name="Freeform: Shape 12"/>
          <p:cNvSpPr/>
          <p:nvPr/>
        </p:nvSpPr>
        <p:spPr>
          <a:xfrm rot="10800000">
            <a:off x="-1" y="0"/>
            <a:ext cx="2835359" cy="148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11829" y="0"/>
                </a:lnTo>
                <a:lnTo>
                  <a:pt x="21600" y="17843"/>
                </a:lnTo>
                <a:close/>
              </a:path>
            </a:pathLst>
          </a:custGeom>
          <a:solidFill>
            <a:schemeClr val="accent4">
              <a:alpha val="30000"/>
            </a:schemeClr>
          </a:solidFill>
          <a:ln w="12700">
            <a:miter lim="400000"/>
          </a:ln>
        </p:spPr>
        <p:txBody>
          <a:bodyPr lIns="45718" tIns="45718" rIns="45718" bIns="45718" anchor="ctr"/>
          <a:lstStyle/>
          <a:p>
            <a:pPr algn="ctr">
              <a:defRPr>
                <a:solidFill>
                  <a:srgbClr val="FFFFFF"/>
                </a:solidFill>
              </a:defRPr>
            </a:pPr>
          </a:p>
        </p:txBody>
      </p:sp>
      <p:sp>
        <p:nvSpPr>
          <p:cNvPr id="495" name="Freeform: Shape 14"/>
          <p:cNvSpPr/>
          <p:nvPr/>
        </p:nvSpPr>
        <p:spPr>
          <a:xfrm rot="2700000">
            <a:off x="10739325" y="-253672"/>
            <a:ext cx="1827640" cy="1376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5488"/>
                </a:moveTo>
                <a:lnTo>
                  <a:pt x="11669" y="0"/>
                </a:lnTo>
                <a:lnTo>
                  <a:pt x="21600" y="13181"/>
                </a:lnTo>
                <a:lnTo>
                  <a:pt x="21600" y="21600"/>
                </a:lnTo>
                <a:lnTo>
                  <a:pt x="0" y="21600"/>
                </a:lnTo>
                <a:close/>
              </a:path>
            </a:pathLst>
          </a:custGeom>
          <a:solidFill>
            <a:schemeClr val="accent1">
              <a:alpha val="30000"/>
            </a:schemeClr>
          </a:solidFill>
          <a:ln w="12700">
            <a:miter lim="400000"/>
          </a:ln>
        </p:spPr>
        <p:txBody>
          <a:bodyPr lIns="45718" tIns="45718" rIns="45718" bIns="45718" anchor="ctr"/>
          <a:lstStyle/>
          <a:p>
            <a:pPr algn="ctr">
              <a:defRPr>
                <a:solidFill>
                  <a:srgbClr val="FFFFFF"/>
                </a:solidFill>
              </a:defRPr>
            </a:pPr>
          </a:p>
        </p:txBody>
      </p:sp>
      <p:sp>
        <p:nvSpPr>
          <p:cNvPr id="496" name="Rectangle 16"/>
          <p:cNvSpPr/>
          <p:nvPr/>
        </p:nvSpPr>
        <p:spPr>
          <a:xfrm rot="2700000">
            <a:off x="10653800" y="422145"/>
            <a:ext cx="645370" cy="645371"/>
          </a:xfrm>
          <a:prstGeom prst="rect">
            <a:avLst/>
          </a:prstGeom>
          <a:solidFill>
            <a:schemeClr val="accent1">
              <a:alpha val="30000"/>
            </a:schemeClr>
          </a:solidFill>
          <a:ln w="12700">
            <a:miter lim="400000"/>
          </a:ln>
        </p:spPr>
        <p:txBody>
          <a:bodyPr lIns="45718" tIns="45718" rIns="45718" bIns="45718" anchor="ctr"/>
          <a:lstStyle/>
          <a:p>
            <a:pPr algn="ctr">
              <a:defRPr>
                <a:solidFill>
                  <a:srgbClr val="FFFFFF"/>
                </a:solidFill>
              </a:defRPr>
            </a:pPr>
          </a:p>
        </p:txBody>
      </p:sp>
      <p:sp>
        <p:nvSpPr>
          <p:cNvPr id="497" name="Isosceles Triangle 18"/>
          <p:cNvSpPr/>
          <p:nvPr/>
        </p:nvSpPr>
        <p:spPr>
          <a:xfrm>
            <a:off x="8115423" y="6115501"/>
            <a:ext cx="1494515" cy="742499"/>
          </a:xfrm>
          <a:prstGeom prst="triangle">
            <a:avLst/>
          </a:prstGeom>
          <a:solidFill>
            <a:schemeClr val="accent1">
              <a:alpha val="30000"/>
            </a:schemeClr>
          </a:solidFill>
          <a:ln w="12700">
            <a:miter lim="400000"/>
          </a:ln>
        </p:spPr>
        <p:txBody>
          <a:bodyPr lIns="45718" tIns="45718" rIns="45718" bIns="45718" anchor="ctr"/>
          <a:lstStyle/>
          <a:p>
            <a:pPr algn="ctr">
              <a:defRPr>
                <a:solidFill>
                  <a:srgbClr val="FFFFFF"/>
                </a:solidFill>
              </a:defRPr>
            </a:pPr>
          </a:p>
        </p:txBody>
      </p:sp>
      <p:sp>
        <p:nvSpPr>
          <p:cNvPr id="498" name="Isosceles Triangle 20"/>
          <p:cNvSpPr/>
          <p:nvPr/>
        </p:nvSpPr>
        <p:spPr>
          <a:xfrm>
            <a:off x="9167297" y="6453142"/>
            <a:ext cx="814903" cy="404858"/>
          </a:xfrm>
          <a:prstGeom prst="triangle">
            <a:avLst/>
          </a:prstGeom>
          <a:solidFill>
            <a:schemeClr val="accent1">
              <a:alpha val="30000"/>
            </a:schemeClr>
          </a:solidFill>
          <a:ln w="12700">
            <a:miter lim="400000"/>
          </a:ln>
        </p:spPr>
        <p:txBody>
          <a:bodyPr lIns="45718" tIns="45718" rIns="45718" bIns="45718" anchor="ctr"/>
          <a:lstStyle/>
          <a:p>
            <a:pPr algn="ctr">
              <a:defRPr>
                <a:solidFill>
                  <a:srgbClr val="FFFFFF"/>
                </a:solidFill>
              </a:defRPr>
            </a:pPr>
          </a:p>
        </p:txBody>
      </p:sp>
      <p:pic>
        <p:nvPicPr>
          <p:cNvPr id="499" name="Picture 17" descr="Picture 17"/>
          <p:cNvPicPr>
            <a:picLocks noChangeAspect="1"/>
          </p:cNvPicPr>
          <p:nvPr/>
        </p:nvPicPr>
        <p:blipFill>
          <a:blip r:embed="rId2">
            <a:extLst/>
          </a:blip>
          <a:stretch>
            <a:fillRect/>
          </a:stretch>
        </p:blipFill>
        <p:spPr>
          <a:xfrm>
            <a:off x="1010167" y="1293662"/>
            <a:ext cx="10114158" cy="5041454"/>
          </a:xfrm>
          <a:prstGeom prst="rect">
            <a:avLst/>
          </a:prstGeom>
          <a:ln w="12700">
            <a:miter lim="400000"/>
          </a:ln>
        </p:spPr>
      </p:pic>
      <p:sp>
        <p:nvSpPr>
          <p:cNvPr id="500" name="TextBox 19"/>
          <p:cNvSpPr txBox="1"/>
          <p:nvPr/>
        </p:nvSpPr>
        <p:spPr>
          <a:xfrm>
            <a:off x="2783457" y="626853"/>
            <a:ext cx="6797614" cy="54804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3200"/>
            </a:lvl1pPr>
          </a:lstStyle>
          <a:p>
            <a:pPr/>
            <a:r>
              <a:t>Recommended by Judea Pearl</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2" name="Title 1"/>
          <p:cNvSpPr txBox="1"/>
          <p:nvPr>
            <p:ph type="title"/>
          </p:nvPr>
        </p:nvSpPr>
        <p:spPr>
          <a:prstGeom prst="rect">
            <a:avLst/>
          </a:prstGeom>
        </p:spPr>
        <p:txBody>
          <a:bodyPr/>
          <a:lstStyle>
            <a:lvl1pPr>
              <a:defRPr u="sng">
                <a:solidFill>
                  <a:srgbClr val="0000FF"/>
                </a:solidFill>
                <a:uFill>
                  <a:solidFill>
                    <a:srgbClr val="0000FF"/>
                  </a:solidFill>
                </a:uFill>
                <a:latin typeface="华文细黑"/>
                <a:ea typeface="华文细黑"/>
                <a:cs typeface="华文细黑"/>
                <a:sym typeface="华文细黑"/>
                <a:hlinkClick r:id="rId3" invalidUrl="" action="" tgtFrame="" tooltip="" history="1" highlightClick="0" endSnd="0"/>
              </a:defRPr>
            </a:lvl1pPr>
          </a:lstStyle>
          <a:p>
            <a:pPr>
              <a:defRPr>
                <a:solidFill>
                  <a:srgbClr val="0563C1"/>
                </a:solidFill>
                <a:uFill>
                  <a:solidFill>
                    <a:srgbClr val="0563C1"/>
                  </a:solidFill>
                </a:uFill>
              </a:defRPr>
            </a:pPr>
            <a:r>
              <a:rPr>
                <a:solidFill>
                  <a:srgbClr val="0000FF"/>
                </a:solidFill>
                <a:uFill>
                  <a:solidFill>
                    <a:srgbClr val="0000FF"/>
                  </a:solidFill>
                </a:uFill>
                <a:hlinkClick r:id="rId3" invalidUrl="" action="" tgtFrame="" tooltip="" history="1" highlightClick="0" endSnd="0"/>
              </a:rPr>
              <a:t>信息革命</a:t>
            </a:r>
          </a:p>
        </p:txBody>
      </p:sp>
      <p:sp>
        <p:nvSpPr>
          <p:cNvPr id="503" name="Content Placeholder 2"/>
          <p:cNvSpPr txBox="1"/>
          <p:nvPr>
            <p:ph type="body" idx="1"/>
          </p:nvPr>
        </p:nvSpPr>
        <p:spPr>
          <a:prstGeom prst="rect">
            <a:avLst/>
          </a:prstGeom>
        </p:spPr>
        <p:txBody>
          <a:bodyPr/>
          <a:lstStyle/>
          <a:p>
            <a:pPr marL="224026" indent="-224026" defTabSz="896111">
              <a:lnSpc>
                <a:spcPct val="135000"/>
              </a:lnSpc>
              <a:spcBef>
                <a:spcPts val="900"/>
              </a:spcBef>
              <a:defRPr sz="2100"/>
            </a:pPr>
            <a:r>
              <a:t>马克斯·普朗克智能系统中心主任 </a:t>
            </a:r>
            <a:r>
              <a:rPr u="sng">
                <a:solidFill>
                  <a:srgbClr val="0000FF"/>
                </a:solidFill>
                <a:uFill>
                  <a:solidFill>
                    <a:srgbClr val="0000FF"/>
                  </a:solidFill>
                </a:uFill>
                <a:hlinkClick r:id="rId4" invalidUrl="" action="" tgtFrame="" tooltip="" history="1" highlightClick="0" endSnd="0"/>
              </a:rPr>
              <a:t>Bernhard Schölkopf</a:t>
            </a:r>
            <a:r>
              <a:t> 发表论文，谈论了因果关系和机器学习之间的联系，并科普了一些相关的重要概念。Judea Pearl 转发相关推文，表示”这是一篇非常全面、令人愉悦且极具启发性的论文，适合所有人，而不仅仅是机器学习以及人工智能从业者阅读。</a:t>
            </a:r>
            <a:endParaRPr sz="2300"/>
          </a:p>
          <a:p>
            <a:pPr marL="224026" indent="-224026" defTabSz="896111">
              <a:lnSpc>
                <a:spcPct val="135000"/>
              </a:lnSpc>
              <a:spcBef>
                <a:spcPts val="900"/>
              </a:spcBef>
              <a:defRPr sz="2100"/>
            </a:pPr>
            <a:r>
              <a:t>该论文第二个章节关于信息革命的内容最具备启发性，因果模型需要融入信息论视角</a:t>
            </a:r>
            <a:endParaRPr sz="2400"/>
          </a:p>
          <a:p>
            <a:pPr marL="224026" indent="-224026" defTabSz="896111">
              <a:lnSpc>
                <a:spcPct val="81000"/>
              </a:lnSpc>
              <a:spcBef>
                <a:spcPts val="900"/>
              </a:spcBef>
              <a:defRPr i="1" sz="2400"/>
            </a:pPr>
            <a:r>
              <a:t>How can machines represent </a:t>
            </a:r>
            <a:r>
              <a:rPr>
                <a:solidFill>
                  <a:srgbClr val="FF0000"/>
                </a:solidFill>
              </a:rPr>
              <a:t>causal knowledge</a:t>
            </a:r>
            <a:r>
              <a:t> in a way that would enable them to access the necessary </a:t>
            </a:r>
            <a:r>
              <a:rPr>
                <a:solidFill>
                  <a:srgbClr val="FF0000"/>
                </a:solidFill>
              </a:rPr>
              <a:t>information </a:t>
            </a:r>
            <a:r>
              <a:t>swiftly, answer questions correctly, and do it with ease, as a human can? </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7" name="Title 1"/>
          <p:cNvSpPr txBox="1"/>
          <p:nvPr>
            <p:ph type="title"/>
          </p:nvPr>
        </p:nvSpPr>
        <p:spPr>
          <a:prstGeom prst="rect">
            <a:avLst/>
          </a:prstGeom>
        </p:spPr>
        <p:txBody>
          <a:bodyPr/>
          <a:lstStyle/>
          <a:p>
            <a:pPr/>
            <a:r>
              <a:t>Causality for Machine Learning</a:t>
            </a:r>
          </a:p>
        </p:txBody>
      </p:sp>
      <p:grpSp>
        <p:nvGrpSpPr>
          <p:cNvPr id="516" name="Diagram 3"/>
          <p:cNvGrpSpPr/>
          <p:nvPr/>
        </p:nvGrpSpPr>
        <p:grpSpPr>
          <a:xfrm>
            <a:off x="838200" y="1924181"/>
            <a:ext cx="10515600" cy="4139369"/>
            <a:chOff x="0" y="0"/>
            <a:chExt cx="10515600" cy="4139367"/>
          </a:xfrm>
        </p:grpSpPr>
        <p:grpSp>
          <p:nvGrpSpPr>
            <p:cNvPr id="510" name="成组"/>
            <p:cNvGrpSpPr/>
            <p:nvPr/>
          </p:nvGrpSpPr>
          <p:grpSpPr>
            <a:xfrm>
              <a:off x="0" y="0"/>
              <a:ext cx="10515600" cy="671582"/>
              <a:chOff x="0" y="0"/>
              <a:chExt cx="10515600" cy="671581"/>
            </a:xfrm>
          </p:grpSpPr>
          <p:sp>
            <p:nvSpPr>
              <p:cNvPr id="508" name="圆角矩形"/>
              <p:cNvSpPr/>
              <p:nvPr/>
            </p:nvSpPr>
            <p:spPr>
              <a:xfrm>
                <a:off x="0" y="0"/>
                <a:ext cx="10515600" cy="671582"/>
              </a:xfrm>
              <a:prstGeom prst="roundRect">
                <a:avLst>
                  <a:gd name="adj" fmla="val 16667"/>
                </a:avLst>
              </a:prstGeom>
              <a:solidFill>
                <a:schemeClr val="accent1"/>
              </a:solidFill>
              <a:ln w="12700" cap="flat">
                <a:solidFill>
                  <a:srgbClr val="FFFFFF"/>
                </a:solidFill>
                <a:prstDash val="solid"/>
                <a:miter lim="800000"/>
              </a:ln>
              <a:effectLst/>
            </p:spPr>
            <p:txBody>
              <a:bodyPr wrap="square" lIns="45718" tIns="45718" rIns="45718" bIns="45718" numCol="1" anchor="ctr">
                <a:noAutofit/>
              </a:bodyPr>
              <a:lstStyle/>
              <a:p>
                <a:pPr defTabSz="1244600">
                  <a:lnSpc>
                    <a:spcPct val="90000"/>
                  </a:lnSpc>
                  <a:spcBef>
                    <a:spcPts val="700"/>
                  </a:spcBef>
                  <a:defRPr>
                    <a:solidFill>
                      <a:srgbClr val="FFFFFF"/>
                    </a:solidFill>
                  </a:defRPr>
                </a:pPr>
              </a:p>
            </p:txBody>
          </p:sp>
          <p:sp>
            <p:nvSpPr>
              <p:cNvPr id="509" name="Invariance, Robustness, and Semi-Supervised Learning"/>
              <p:cNvSpPr txBox="1"/>
              <p:nvPr/>
            </p:nvSpPr>
            <p:spPr>
              <a:xfrm>
                <a:off x="32782" y="31727"/>
                <a:ext cx="10450035" cy="60812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6679" tIns="106679" rIns="106679" bIns="106679" numCol="1" anchor="ctr">
                <a:spAutoFit/>
              </a:bodyPr>
              <a:lstStyle>
                <a:lvl1pPr defTabSz="1244600">
                  <a:lnSpc>
                    <a:spcPct val="90000"/>
                  </a:lnSpc>
                  <a:spcBef>
                    <a:spcPts val="1100"/>
                  </a:spcBef>
                  <a:defRPr sz="2800">
                    <a:solidFill>
                      <a:srgbClr val="FFFFFF"/>
                    </a:solidFill>
                  </a:defRPr>
                </a:lvl1pPr>
              </a:lstStyle>
              <a:p>
                <a:pPr/>
                <a:r>
                  <a:t>Invariance, Robustness, and Semi-Supervised Learning</a:t>
                </a:r>
              </a:p>
            </p:txBody>
          </p:sp>
        </p:grpSp>
        <p:sp>
          <p:nvSpPr>
            <p:cNvPr id="511" name="Semi-supervised learning (SSL), anti-causal questions(手写数字识别)…"/>
            <p:cNvSpPr txBox="1"/>
            <p:nvPr/>
          </p:nvSpPr>
          <p:spPr>
            <a:xfrm>
              <a:off x="0" y="671581"/>
              <a:ext cx="10515600" cy="15848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559" tIns="35559" rIns="35559" bIns="35559" numCol="1" anchor="t">
              <a:spAutoFit/>
            </a:bodyPr>
            <a:lstStyle/>
            <a:p>
              <a:pPr lvl="1" marL="228600" indent="-228600" defTabSz="977900">
                <a:lnSpc>
                  <a:spcPct val="90000"/>
                </a:lnSpc>
                <a:spcBef>
                  <a:spcPts val="500"/>
                </a:spcBef>
                <a:buSzPct val="100000"/>
                <a:buChar char="•"/>
                <a:defRPr sz="2200"/>
              </a:pPr>
              <a:r>
                <a:t>Semi-supervised learning (SSL), anti-causal questions(手写数字识别)</a:t>
              </a:r>
            </a:p>
            <a:p>
              <a:pPr lvl="1" marL="228600" indent="-228600" defTabSz="977900">
                <a:lnSpc>
                  <a:spcPct val="90000"/>
                </a:lnSpc>
                <a:spcBef>
                  <a:spcPts val="500"/>
                </a:spcBef>
                <a:buSzPct val="100000"/>
                <a:buChar char="•"/>
                <a:defRPr sz="2200"/>
              </a:pPr>
              <a:r>
                <a:t>Adversarial vulnerability， Non IID data</a:t>
              </a:r>
            </a:p>
            <a:p>
              <a:pPr lvl="1" marL="228600" indent="-228600" defTabSz="977900">
                <a:lnSpc>
                  <a:spcPct val="90000"/>
                </a:lnSpc>
                <a:spcBef>
                  <a:spcPts val="500"/>
                </a:spcBef>
                <a:buSzPct val="100000"/>
                <a:buChar char="•"/>
                <a:defRPr sz="2200"/>
              </a:pPr>
              <a:r>
                <a:t>Multi-task learning</a:t>
              </a:r>
            </a:p>
            <a:p>
              <a:pPr lvl="1" marL="228600" indent="-228600" defTabSz="977900">
                <a:lnSpc>
                  <a:spcPct val="90000"/>
                </a:lnSpc>
                <a:spcBef>
                  <a:spcPts val="500"/>
                </a:spcBef>
                <a:buSzPct val="100000"/>
                <a:buChar char="•"/>
                <a:defRPr sz="2200"/>
              </a:pPr>
              <a:r>
                <a:t>Reinforcement Learning</a:t>
              </a:r>
            </a:p>
          </p:txBody>
        </p:sp>
        <p:grpSp>
          <p:nvGrpSpPr>
            <p:cNvPr id="514" name="成组"/>
            <p:cNvGrpSpPr/>
            <p:nvPr/>
          </p:nvGrpSpPr>
          <p:grpSpPr>
            <a:xfrm>
              <a:off x="0" y="2352422"/>
              <a:ext cx="10515600" cy="671583"/>
              <a:chOff x="0" y="0"/>
              <a:chExt cx="10515600" cy="671582"/>
            </a:xfrm>
          </p:grpSpPr>
          <p:sp>
            <p:nvSpPr>
              <p:cNvPr id="512" name="圆角矩形"/>
              <p:cNvSpPr/>
              <p:nvPr/>
            </p:nvSpPr>
            <p:spPr>
              <a:xfrm>
                <a:off x="0" y="-1"/>
                <a:ext cx="10515600" cy="671584"/>
              </a:xfrm>
              <a:prstGeom prst="roundRect">
                <a:avLst>
                  <a:gd name="adj" fmla="val 16667"/>
                </a:avLst>
              </a:prstGeom>
              <a:solidFill>
                <a:schemeClr val="accent1"/>
              </a:solidFill>
              <a:ln w="12700" cap="flat">
                <a:solidFill>
                  <a:srgbClr val="FFFFFF"/>
                </a:solidFill>
                <a:prstDash val="solid"/>
                <a:miter lim="800000"/>
              </a:ln>
              <a:effectLst/>
            </p:spPr>
            <p:txBody>
              <a:bodyPr wrap="square" lIns="45718" tIns="45718" rIns="45718" bIns="45718" numCol="1" anchor="ctr">
                <a:noAutofit/>
              </a:bodyPr>
              <a:lstStyle/>
              <a:p>
                <a:pPr defTabSz="1244600">
                  <a:lnSpc>
                    <a:spcPct val="90000"/>
                  </a:lnSpc>
                  <a:spcBef>
                    <a:spcPts val="700"/>
                  </a:spcBef>
                  <a:defRPr sz="2800">
                    <a:solidFill>
                      <a:srgbClr val="FFFFFF"/>
                    </a:solidFill>
                  </a:defRPr>
                </a:pPr>
              </a:p>
            </p:txBody>
          </p:sp>
          <p:sp>
            <p:nvSpPr>
              <p:cNvPr id="513" name="Causal Representation Learning"/>
              <p:cNvSpPr txBox="1"/>
              <p:nvPr/>
            </p:nvSpPr>
            <p:spPr>
              <a:xfrm>
                <a:off x="32782" y="31728"/>
                <a:ext cx="10450035" cy="6081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6679" tIns="106679" rIns="106679" bIns="106679" numCol="1" anchor="ctr">
                <a:spAutoFit/>
              </a:bodyPr>
              <a:lstStyle>
                <a:lvl1pPr defTabSz="1244600">
                  <a:lnSpc>
                    <a:spcPct val="90000"/>
                  </a:lnSpc>
                  <a:spcBef>
                    <a:spcPts val="1100"/>
                  </a:spcBef>
                  <a:defRPr sz="2800">
                    <a:solidFill>
                      <a:srgbClr val="FFFFFF"/>
                    </a:solidFill>
                  </a:defRPr>
                </a:lvl1pPr>
              </a:lstStyle>
              <a:p>
                <a:pPr/>
                <a:r>
                  <a:t>Causal Representation Learning</a:t>
                </a:r>
              </a:p>
            </p:txBody>
          </p:sp>
        </p:grpSp>
        <p:sp>
          <p:nvSpPr>
            <p:cNvPr id="515" name="Learning transferable mechanisms…"/>
            <p:cNvSpPr txBox="1"/>
            <p:nvPr/>
          </p:nvSpPr>
          <p:spPr>
            <a:xfrm>
              <a:off x="0" y="3024002"/>
              <a:ext cx="10515600" cy="11153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559" tIns="35559" rIns="35559" bIns="35559" numCol="1" anchor="t">
              <a:spAutoFit/>
            </a:bodyPr>
            <a:lstStyle/>
            <a:p>
              <a:pPr lvl="1" marL="228600" indent="-228600" defTabSz="977900">
                <a:lnSpc>
                  <a:spcPct val="90000"/>
                </a:lnSpc>
                <a:spcBef>
                  <a:spcPts val="500"/>
                </a:spcBef>
                <a:buSzPct val="100000"/>
                <a:buChar char="•"/>
                <a:defRPr sz="2200"/>
              </a:pPr>
              <a:r>
                <a:t>Learning transferable mechanisms</a:t>
              </a:r>
            </a:p>
            <a:p>
              <a:pPr lvl="1" marL="228600" indent="-228600" defTabSz="977900">
                <a:lnSpc>
                  <a:spcPct val="90000"/>
                </a:lnSpc>
                <a:spcBef>
                  <a:spcPts val="500"/>
                </a:spcBef>
                <a:buSzPct val="100000"/>
                <a:buChar char="•"/>
                <a:defRPr sz="2200"/>
              </a:pPr>
              <a:r>
                <a:t>Learning disentangled representations</a:t>
              </a:r>
            </a:p>
            <a:p>
              <a:pPr lvl="1" marL="228600" indent="-228600" defTabSz="977900">
                <a:lnSpc>
                  <a:spcPct val="90000"/>
                </a:lnSpc>
                <a:spcBef>
                  <a:spcPts val="500"/>
                </a:spcBef>
                <a:buSzPct val="100000"/>
                <a:buChar char="•"/>
                <a:defRPr sz="2200"/>
              </a:pPr>
              <a:r>
                <a:t>Learning interventional world models and reasoning</a:t>
              </a:r>
            </a:p>
          </p:txBody>
        </p:sp>
      </p:gr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20" name="Picture 12" descr="Picture 12"/>
          <p:cNvPicPr>
            <a:picLocks noChangeAspect="1"/>
          </p:cNvPicPr>
          <p:nvPr/>
        </p:nvPicPr>
        <p:blipFill>
          <a:blip r:embed="rId3">
            <a:extLst/>
          </a:blip>
          <a:srcRect l="0" t="0" r="9091" b="23390"/>
          <a:stretch>
            <a:fillRect/>
          </a:stretch>
        </p:blipFill>
        <p:spPr>
          <a:xfrm>
            <a:off x="19" y="9"/>
            <a:ext cx="12191983" cy="6857992"/>
          </a:xfrm>
          <a:prstGeom prst="rect">
            <a:avLst/>
          </a:prstGeom>
          <a:ln w="12700">
            <a:miter lim="400000"/>
          </a:ln>
        </p:spPr>
      </p:pic>
      <p:sp>
        <p:nvSpPr>
          <p:cNvPr id="521" name="Rectangle 37"/>
          <p:cNvSpPr/>
          <p:nvPr/>
        </p:nvSpPr>
        <p:spPr>
          <a:xfrm>
            <a:off x="0" y="0"/>
            <a:ext cx="12192000" cy="6858000"/>
          </a:xfrm>
          <a:prstGeom prst="rect">
            <a:avLst/>
          </a:prstGeom>
          <a:gradFill>
            <a:gsLst>
              <a:gs pos="10000">
                <a:srgbClr val="E7E6E6">
                  <a:alpha val="68000"/>
                </a:srgbClr>
              </a:gs>
              <a:gs pos="85000">
                <a:srgbClr val="E7E6E6">
                  <a:alpha val="97000"/>
                </a:srgbClr>
              </a:gs>
            </a:gsLst>
            <a:path path="circle">
              <a:fillToRect l="37721" t="-19636" r="62278" b="119636"/>
            </a:path>
          </a:gradFill>
          <a:ln w="12700">
            <a:miter lim="400000"/>
          </a:ln>
        </p:spPr>
        <p:txBody>
          <a:bodyPr lIns="45718" tIns="45718" rIns="45718" bIns="45718" anchor="ctr"/>
          <a:lstStyle/>
          <a:p>
            <a:pPr algn="ctr">
              <a:defRPr>
                <a:solidFill>
                  <a:srgbClr val="FFFFFF"/>
                </a:solidFill>
              </a:defRPr>
            </a:pPr>
          </a:p>
        </p:txBody>
      </p:sp>
      <p:sp>
        <p:nvSpPr>
          <p:cNvPr id="522" name="标题 1"/>
          <p:cNvSpPr txBox="1"/>
          <p:nvPr>
            <p:ph type="title"/>
          </p:nvPr>
        </p:nvSpPr>
        <p:spPr>
          <a:prstGeom prst="rect">
            <a:avLst/>
          </a:prstGeom>
        </p:spPr>
        <p:txBody>
          <a:bodyPr/>
          <a:lstStyle>
            <a:lvl1pPr>
              <a:defRPr>
                <a:latin typeface="华文细黑"/>
                <a:ea typeface="华文细黑"/>
                <a:cs typeface="华文细黑"/>
                <a:sym typeface="华文细黑"/>
              </a:defRPr>
            </a:lvl1pPr>
          </a:lstStyle>
          <a:p>
            <a:pPr/>
            <a:r>
              <a:t>Causal AI: 信息视角下因果理论</a:t>
            </a:r>
          </a:p>
        </p:txBody>
      </p:sp>
      <p:sp>
        <p:nvSpPr>
          <p:cNvPr id="523" name="正文"/>
          <p:cNvSpPr txBox="1"/>
          <p:nvPr>
            <p:ph type="body" idx="1"/>
          </p:nvPr>
        </p:nvSpPr>
        <p:spPr>
          <a:prstGeom prst="rect">
            <a:avLst/>
          </a:prstGeom>
        </p:spPr>
        <p:txBody>
          <a:bodyPr/>
          <a:lstStyle/>
          <a:p>
            <a:pPr/>
          </a:p>
        </p:txBody>
      </p:sp>
      <p:grpSp>
        <p:nvGrpSpPr>
          <p:cNvPr id="542" name="图示 11"/>
          <p:cNvGrpSpPr/>
          <p:nvPr/>
        </p:nvGrpSpPr>
        <p:grpSpPr>
          <a:xfrm>
            <a:off x="838199" y="1849884"/>
            <a:ext cx="10515602" cy="4587507"/>
            <a:chOff x="0" y="0"/>
            <a:chExt cx="10515600" cy="4587505"/>
          </a:xfrm>
        </p:grpSpPr>
        <p:sp>
          <p:nvSpPr>
            <p:cNvPr id="524" name="矩形"/>
            <p:cNvSpPr/>
            <p:nvPr/>
          </p:nvSpPr>
          <p:spPr>
            <a:xfrm>
              <a:off x="0" y="565583"/>
              <a:ext cx="10515601" cy="478801"/>
            </a:xfrm>
            <a:prstGeom prst="rect">
              <a:avLst/>
            </a:prstGeom>
            <a:solidFill>
              <a:srgbClr val="FFFFFF">
                <a:alpha val="90000"/>
              </a:srgbClr>
            </a:solidFill>
            <a:ln w="6350" cap="flat">
              <a:solidFill>
                <a:schemeClr val="accent6"/>
              </a:solidFill>
              <a:prstDash val="solid"/>
              <a:miter lim="800000"/>
            </a:ln>
            <a:effectLst/>
          </p:spPr>
          <p:txBody>
            <a:bodyPr wrap="square" lIns="45718" tIns="45718" rIns="45718" bIns="45718" numCol="1" anchor="t">
              <a:noAutofit/>
            </a:bodyPr>
            <a:lstStyle/>
            <a:p>
              <a:pPr/>
            </a:p>
          </p:txBody>
        </p:sp>
        <p:grpSp>
          <p:nvGrpSpPr>
            <p:cNvPr id="527" name="成组"/>
            <p:cNvGrpSpPr/>
            <p:nvPr/>
          </p:nvGrpSpPr>
          <p:grpSpPr>
            <a:xfrm>
              <a:off x="3434" y="-1"/>
              <a:ext cx="7360924" cy="560883"/>
              <a:chOff x="0" y="0"/>
              <a:chExt cx="7360922" cy="560882"/>
            </a:xfrm>
          </p:grpSpPr>
          <p:sp>
            <p:nvSpPr>
              <p:cNvPr id="525" name="圆角矩形"/>
              <p:cNvSpPr/>
              <p:nvPr/>
            </p:nvSpPr>
            <p:spPr>
              <a:xfrm>
                <a:off x="0" y="-1"/>
                <a:ext cx="7360923" cy="560884"/>
              </a:xfrm>
              <a:prstGeom prst="roundRect">
                <a:avLst>
                  <a:gd name="adj" fmla="val 16667"/>
                </a:avLst>
              </a:prstGeom>
              <a:gradFill flip="none" rotWithShape="1">
                <a:gsLst>
                  <a:gs pos="0">
                    <a:srgbClr val="80B860"/>
                  </a:gs>
                  <a:gs pos="50000">
                    <a:srgbClr val="6FB242"/>
                  </a:gs>
                  <a:gs pos="100000">
                    <a:srgbClr val="61A236"/>
                  </a:gs>
                </a:gsLst>
                <a:lin ang="5400000" scaled="0"/>
              </a:gradFill>
              <a:ln w="12700" cap="flat">
                <a:noFill/>
                <a:miter lim="400000"/>
              </a:ln>
              <a:effectLst/>
            </p:spPr>
            <p:txBody>
              <a:bodyPr wrap="square" lIns="45718" tIns="45718" rIns="45718" bIns="45718" numCol="1" anchor="ctr">
                <a:noAutofit/>
              </a:bodyPr>
              <a:lstStyle/>
              <a:p>
                <a:pPr defTabSz="844550">
                  <a:lnSpc>
                    <a:spcPct val="90000"/>
                  </a:lnSpc>
                  <a:spcBef>
                    <a:spcPts val="700"/>
                  </a:spcBef>
                  <a:defRPr sz="1900">
                    <a:solidFill>
                      <a:srgbClr val="FFFFFF"/>
                    </a:solidFill>
                  </a:defRPr>
                </a:pPr>
              </a:p>
            </p:txBody>
          </p:sp>
          <p:sp>
            <p:nvSpPr>
              <p:cNvPr id="526" name="人工智能简介"/>
              <p:cNvSpPr txBox="1"/>
              <p:nvPr/>
            </p:nvSpPr>
            <p:spPr>
              <a:xfrm>
                <a:off x="27379" y="115339"/>
                <a:ext cx="7306166" cy="330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844550">
                  <a:lnSpc>
                    <a:spcPct val="90000"/>
                  </a:lnSpc>
                  <a:spcBef>
                    <a:spcPts val="700"/>
                  </a:spcBef>
                  <a:defRPr sz="1900">
                    <a:solidFill>
                      <a:srgbClr val="FFFFFF"/>
                    </a:solidFill>
                  </a:defRPr>
                </a:lvl1pPr>
              </a:lstStyle>
              <a:p>
                <a:pPr/>
                <a:r>
                  <a:t>人工智能简介</a:t>
                </a:r>
              </a:p>
            </p:txBody>
          </p:sp>
        </p:grpSp>
        <p:sp>
          <p:nvSpPr>
            <p:cNvPr id="528" name="矩形"/>
            <p:cNvSpPr/>
            <p:nvPr/>
          </p:nvSpPr>
          <p:spPr>
            <a:xfrm>
              <a:off x="0" y="1427422"/>
              <a:ext cx="10515601" cy="478802"/>
            </a:xfrm>
            <a:prstGeom prst="rect">
              <a:avLst/>
            </a:prstGeom>
            <a:solidFill>
              <a:srgbClr val="FFFFFF">
                <a:alpha val="90000"/>
              </a:srgbClr>
            </a:solidFill>
            <a:ln w="6350" cap="flat">
              <a:solidFill>
                <a:schemeClr val="accent6"/>
              </a:solidFill>
              <a:prstDash val="solid"/>
              <a:miter lim="800000"/>
            </a:ln>
            <a:effectLst/>
          </p:spPr>
          <p:txBody>
            <a:bodyPr wrap="square" lIns="45718" tIns="45718" rIns="45718" bIns="45718" numCol="1" anchor="t">
              <a:noAutofit/>
            </a:bodyPr>
            <a:lstStyle/>
            <a:p>
              <a:pPr/>
            </a:p>
          </p:txBody>
        </p:sp>
        <p:grpSp>
          <p:nvGrpSpPr>
            <p:cNvPr id="531" name="成组"/>
            <p:cNvGrpSpPr/>
            <p:nvPr/>
          </p:nvGrpSpPr>
          <p:grpSpPr>
            <a:xfrm>
              <a:off x="3434" y="957039"/>
              <a:ext cx="7360924" cy="560883"/>
              <a:chOff x="0" y="0"/>
              <a:chExt cx="7360922" cy="560882"/>
            </a:xfrm>
          </p:grpSpPr>
          <p:sp>
            <p:nvSpPr>
              <p:cNvPr id="529" name="圆角矩形"/>
              <p:cNvSpPr/>
              <p:nvPr/>
            </p:nvSpPr>
            <p:spPr>
              <a:xfrm>
                <a:off x="0" y="-1"/>
                <a:ext cx="7360923" cy="560884"/>
              </a:xfrm>
              <a:prstGeom prst="roundRect">
                <a:avLst>
                  <a:gd name="adj" fmla="val 16667"/>
                </a:avLst>
              </a:prstGeom>
              <a:gradFill flip="none" rotWithShape="1">
                <a:gsLst>
                  <a:gs pos="0">
                    <a:srgbClr val="80B860"/>
                  </a:gs>
                  <a:gs pos="50000">
                    <a:srgbClr val="6FB242"/>
                  </a:gs>
                  <a:gs pos="100000">
                    <a:srgbClr val="61A236"/>
                  </a:gs>
                </a:gsLst>
                <a:lin ang="5400000" scaled="0"/>
              </a:gradFill>
              <a:ln w="12700" cap="flat">
                <a:noFill/>
                <a:miter lim="400000"/>
              </a:ln>
              <a:effectLst/>
            </p:spPr>
            <p:txBody>
              <a:bodyPr wrap="square" lIns="45718" tIns="45718" rIns="45718" bIns="45718" numCol="1" anchor="ctr">
                <a:noAutofit/>
              </a:bodyPr>
              <a:lstStyle/>
              <a:p>
                <a:pPr defTabSz="844550">
                  <a:lnSpc>
                    <a:spcPct val="90000"/>
                  </a:lnSpc>
                  <a:spcBef>
                    <a:spcPts val="700"/>
                  </a:spcBef>
                  <a:defRPr sz="1900">
                    <a:solidFill>
                      <a:srgbClr val="FFFFFF"/>
                    </a:solidFill>
                  </a:defRPr>
                </a:pPr>
              </a:p>
            </p:txBody>
          </p:sp>
          <p:sp>
            <p:nvSpPr>
              <p:cNvPr id="530" name="因果革命"/>
              <p:cNvSpPr txBox="1"/>
              <p:nvPr/>
            </p:nvSpPr>
            <p:spPr>
              <a:xfrm>
                <a:off x="27379" y="115339"/>
                <a:ext cx="7306166" cy="330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844550">
                  <a:lnSpc>
                    <a:spcPct val="90000"/>
                  </a:lnSpc>
                  <a:spcBef>
                    <a:spcPts val="700"/>
                  </a:spcBef>
                  <a:defRPr sz="1900">
                    <a:solidFill>
                      <a:srgbClr val="FFFFFF"/>
                    </a:solidFill>
                  </a:defRPr>
                </a:lvl1pPr>
              </a:lstStyle>
              <a:p>
                <a:pPr/>
                <a:r>
                  <a:t>因果革命</a:t>
                </a:r>
              </a:p>
            </p:txBody>
          </p:sp>
        </p:grpSp>
        <p:grpSp>
          <p:nvGrpSpPr>
            <p:cNvPr id="534" name="成组"/>
            <p:cNvGrpSpPr/>
            <p:nvPr/>
          </p:nvGrpSpPr>
          <p:grpSpPr>
            <a:xfrm>
              <a:off x="0" y="2289261"/>
              <a:ext cx="10515601" cy="1436404"/>
              <a:chOff x="0" y="0"/>
              <a:chExt cx="10515600" cy="1436403"/>
            </a:xfrm>
          </p:grpSpPr>
          <p:sp>
            <p:nvSpPr>
              <p:cNvPr id="532" name="矩形"/>
              <p:cNvSpPr/>
              <p:nvPr/>
            </p:nvSpPr>
            <p:spPr>
              <a:xfrm>
                <a:off x="0" y="-1"/>
                <a:ext cx="10515601" cy="1436404"/>
              </a:xfrm>
              <a:prstGeom prst="rect">
                <a:avLst/>
              </a:prstGeom>
              <a:solidFill>
                <a:srgbClr val="FFFFFF">
                  <a:alpha val="90000"/>
                </a:srgbClr>
              </a:solidFill>
              <a:ln w="6350" cap="flat">
                <a:solidFill>
                  <a:schemeClr val="accent6"/>
                </a:solidFill>
                <a:prstDash val="solid"/>
                <a:miter lim="800000"/>
              </a:ln>
              <a:effectLst/>
            </p:spPr>
            <p:txBody>
              <a:bodyPr wrap="square" lIns="45718" tIns="45718" rIns="45718" bIns="45718" numCol="1" anchor="t">
                <a:noAutofit/>
              </a:bodyPr>
              <a:lstStyle/>
              <a:p>
                <a:pPr defTabSz="844550">
                  <a:lnSpc>
                    <a:spcPct val="90000"/>
                  </a:lnSpc>
                  <a:spcBef>
                    <a:spcPts val="300"/>
                  </a:spcBef>
                  <a:defRPr sz="1900"/>
                </a:pPr>
              </a:p>
            </p:txBody>
          </p:sp>
          <p:sp>
            <p:nvSpPr>
              <p:cNvPr id="533" name="Causality as Information transfer…"/>
              <p:cNvSpPr txBox="1"/>
              <p:nvPr/>
            </p:nvSpPr>
            <p:spPr>
              <a:xfrm>
                <a:off x="0" y="0"/>
                <a:ext cx="10515601" cy="11224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5128" tIns="135128" rIns="135128" bIns="135128" numCol="1" anchor="t">
                <a:spAutoFit/>
              </a:bodyPr>
              <a:lstStyle/>
              <a:p>
                <a:pPr lvl="1" marL="171449" indent="-171449" defTabSz="844550">
                  <a:lnSpc>
                    <a:spcPct val="90000"/>
                  </a:lnSpc>
                  <a:spcBef>
                    <a:spcPts val="300"/>
                  </a:spcBef>
                  <a:buSzPct val="100000"/>
                  <a:buChar char="•"/>
                  <a:defRPr sz="1900"/>
                </a:pPr>
                <a:r>
                  <a:t> Causality as Information transfer</a:t>
                </a:r>
              </a:p>
              <a:p>
                <a:pPr lvl="1" marL="171449" indent="-171449" defTabSz="844550">
                  <a:lnSpc>
                    <a:spcPct val="90000"/>
                  </a:lnSpc>
                  <a:spcBef>
                    <a:spcPts val="300"/>
                  </a:spcBef>
                  <a:buSzPct val="100000"/>
                  <a:buChar char="•"/>
                  <a:defRPr sz="1900"/>
                </a:pPr>
                <a:r>
                  <a:t> do intervention &amp; info intervention</a:t>
                </a:r>
              </a:p>
              <a:p>
                <a:pPr lvl="1" marL="171449" indent="-171449" defTabSz="844550">
                  <a:lnSpc>
                    <a:spcPct val="90000"/>
                  </a:lnSpc>
                  <a:spcBef>
                    <a:spcPts val="300"/>
                  </a:spcBef>
                  <a:buSzPct val="100000"/>
                  <a:buChar char="•"/>
                  <a:defRPr sz="1900"/>
                </a:pPr>
                <a:r>
                  <a:t> Info Causal Models</a:t>
                </a:r>
              </a:p>
            </p:txBody>
          </p:sp>
        </p:grpSp>
        <p:grpSp>
          <p:nvGrpSpPr>
            <p:cNvPr id="537" name="成组"/>
            <p:cNvGrpSpPr/>
            <p:nvPr/>
          </p:nvGrpSpPr>
          <p:grpSpPr>
            <a:xfrm>
              <a:off x="3434" y="1807288"/>
              <a:ext cx="7360924" cy="560883"/>
              <a:chOff x="0" y="0"/>
              <a:chExt cx="7360922" cy="560882"/>
            </a:xfrm>
          </p:grpSpPr>
          <p:sp>
            <p:nvSpPr>
              <p:cNvPr id="535" name="圆角矩形"/>
              <p:cNvSpPr/>
              <p:nvPr/>
            </p:nvSpPr>
            <p:spPr>
              <a:xfrm>
                <a:off x="0" y="-1"/>
                <a:ext cx="7360923" cy="560884"/>
              </a:xfrm>
              <a:prstGeom prst="roundRect">
                <a:avLst>
                  <a:gd name="adj" fmla="val 16667"/>
                </a:avLst>
              </a:prstGeom>
              <a:gradFill flip="none" rotWithShape="1">
                <a:gsLst>
                  <a:gs pos="0">
                    <a:srgbClr val="80B860"/>
                  </a:gs>
                  <a:gs pos="50000">
                    <a:srgbClr val="6FB242"/>
                  </a:gs>
                  <a:gs pos="100000">
                    <a:srgbClr val="61A236"/>
                  </a:gs>
                </a:gsLst>
                <a:lin ang="5400000" scaled="0"/>
              </a:gradFill>
              <a:ln w="12700" cap="flat">
                <a:noFill/>
                <a:miter lim="400000"/>
              </a:ln>
              <a:effectLst/>
            </p:spPr>
            <p:txBody>
              <a:bodyPr wrap="square" lIns="45718" tIns="45718" rIns="45718" bIns="45718" numCol="1" anchor="ctr">
                <a:noAutofit/>
              </a:bodyPr>
              <a:lstStyle/>
              <a:p>
                <a:pPr defTabSz="844550">
                  <a:lnSpc>
                    <a:spcPct val="90000"/>
                  </a:lnSpc>
                  <a:spcBef>
                    <a:spcPts val="700"/>
                  </a:spcBef>
                  <a:defRPr sz="1900">
                    <a:solidFill>
                      <a:srgbClr val="FFFFFF"/>
                    </a:solidFill>
                  </a:defRPr>
                </a:pPr>
              </a:p>
            </p:txBody>
          </p:sp>
          <p:sp>
            <p:nvSpPr>
              <p:cNvPr id="536" name="信息因果模型"/>
              <p:cNvSpPr txBox="1"/>
              <p:nvPr/>
            </p:nvSpPr>
            <p:spPr>
              <a:xfrm>
                <a:off x="27379" y="116927"/>
                <a:ext cx="7306166" cy="327026"/>
              </a:xfrm>
              <a:prstGeom prst="rect">
                <a:avLst/>
              </a:prstGeom>
              <a:gradFill flip="none" rotWithShape="1">
                <a:gsLst>
                  <a:gs pos="0">
                    <a:srgbClr val="499CE7"/>
                  </a:gs>
                  <a:gs pos="100000">
                    <a:schemeClr val="accent5">
                      <a:hueOff val="329330"/>
                      <a:satOff val="40776"/>
                      <a:lumOff val="24655"/>
                    </a:schemeClr>
                  </a:gs>
                </a:gsLst>
                <a:lin ang="16200000" scaled="0"/>
              </a:gradFill>
              <a:ln w="9525" cap="flat">
                <a:solidFill>
                  <a:srgbClr val="5698D3"/>
                </a:solidFill>
                <a:prstDash val="solid"/>
                <a:round/>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a:solidFill>
                      <a:srgbClr val="FFFFFF"/>
                    </a:solidFill>
                  </a:defRPr>
                </a:lvl1pPr>
              </a:lstStyle>
              <a:p>
                <a:pPr/>
                <a:r>
                  <a:t>信息因果模型</a:t>
                </a:r>
              </a:p>
            </p:txBody>
          </p:sp>
        </p:grpSp>
        <p:sp>
          <p:nvSpPr>
            <p:cNvPr id="538" name="矩形"/>
            <p:cNvSpPr/>
            <p:nvPr/>
          </p:nvSpPr>
          <p:spPr>
            <a:xfrm>
              <a:off x="0" y="4108703"/>
              <a:ext cx="10515601" cy="478802"/>
            </a:xfrm>
            <a:prstGeom prst="rect">
              <a:avLst/>
            </a:prstGeom>
            <a:solidFill>
              <a:srgbClr val="FFFFFF">
                <a:alpha val="90000"/>
              </a:srgbClr>
            </a:solidFill>
            <a:ln w="6350" cap="flat">
              <a:solidFill>
                <a:schemeClr val="accent6"/>
              </a:solidFill>
              <a:prstDash val="solid"/>
              <a:miter lim="800000"/>
            </a:ln>
            <a:effectLst/>
          </p:spPr>
          <p:txBody>
            <a:bodyPr wrap="square" lIns="45718" tIns="45718" rIns="45718" bIns="45718" numCol="1" anchor="t">
              <a:noAutofit/>
            </a:bodyPr>
            <a:lstStyle/>
            <a:p>
              <a:pPr/>
            </a:p>
          </p:txBody>
        </p:sp>
        <p:grpSp>
          <p:nvGrpSpPr>
            <p:cNvPr id="541" name="成组"/>
            <p:cNvGrpSpPr/>
            <p:nvPr/>
          </p:nvGrpSpPr>
          <p:grpSpPr>
            <a:xfrm>
              <a:off x="3434" y="3614576"/>
              <a:ext cx="7360924" cy="560883"/>
              <a:chOff x="0" y="0"/>
              <a:chExt cx="7360922" cy="560882"/>
            </a:xfrm>
          </p:grpSpPr>
          <p:sp>
            <p:nvSpPr>
              <p:cNvPr id="539" name="圆角矩形"/>
              <p:cNvSpPr/>
              <p:nvPr/>
            </p:nvSpPr>
            <p:spPr>
              <a:xfrm>
                <a:off x="0" y="-1"/>
                <a:ext cx="7360923" cy="560884"/>
              </a:xfrm>
              <a:prstGeom prst="roundRect">
                <a:avLst>
                  <a:gd name="adj" fmla="val 16667"/>
                </a:avLst>
              </a:prstGeom>
              <a:gradFill flip="none" rotWithShape="1">
                <a:gsLst>
                  <a:gs pos="0">
                    <a:srgbClr val="80B860"/>
                  </a:gs>
                  <a:gs pos="50000">
                    <a:srgbClr val="6FB242"/>
                  </a:gs>
                  <a:gs pos="100000">
                    <a:srgbClr val="61A236"/>
                  </a:gs>
                </a:gsLst>
                <a:lin ang="5400000" scaled="0"/>
              </a:gradFill>
              <a:ln w="12700" cap="flat">
                <a:noFill/>
                <a:miter lim="400000"/>
              </a:ln>
              <a:effectLst/>
            </p:spPr>
            <p:txBody>
              <a:bodyPr wrap="square" lIns="45718" tIns="45718" rIns="45718" bIns="45718" numCol="1" anchor="ctr">
                <a:noAutofit/>
              </a:bodyPr>
              <a:lstStyle/>
              <a:p>
                <a:pPr defTabSz="844550">
                  <a:lnSpc>
                    <a:spcPct val="90000"/>
                  </a:lnSpc>
                  <a:spcBef>
                    <a:spcPts val="700"/>
                  </a:spcBef>
                  <a:defRPr sz="1900">
                    <a:solidFill>
                      <a:srgbClr val="FFFFFF"/>
                    </a:solidFill>
                  </a:defRPr>
                </a:pPr>
              </a:p>
            </p:txBody>
          </p:sp>
          <p:sp>
            <p:nvSpPr>
              <p:cNvPr id="540" name="思考和展望 CausalAI"/>
              <p:cNvSpPr txBox="1"/>
              <p:nvPr/>
            </p:nvSpPr>
            <p:spPr>
              <a:xfrm>
                <a:off x="27379" y="115340"/>
                <a:ext cx="7306166" cy="330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844550">
                  <a:lnSpc>
                    <a:spcPct val="90000"/>
                  </a:lnSpc>
                  <a:spcBef>
                    <a:spcPts val="700"/>
                  </a:spcBef>
                  <a:defRPr sz="1900">
                    <a:solidFill>
                      <a:srgbClr val="FFFFFF"/>
                    </a:solidFill>
                  </a:defRPr>
                </a:lvl1pPr>
              </a:lstStyle>
              <a:p>
                <a:pPr/>
                <a:r>
                  <a:t>思考和展望 CausalAI</a:t>
                </a:r>
              </a:p>
            </p:txBody>
          </p:sp>
        </p:gr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2" name="Rectangle 8"/>
          <p:cNvSpPr/>
          <p:nvPr/>
        </p:nvSpPr>
        <p:spPr>
          <a:xfrm>
            <a:off x="-307" y="0"/>
            <a:ext cx="6271573" cy="6858000"/>
          </a:xfrm>
          <a:prstGeom prst="rect">
            <a:avLst/>
          </a:prstGeom>
          <a:gradFill>
            <a:gsLst>
              <a:gs pos="0">
                <a:schemeClr val="accent1">
                  <a:alpha val="82000"/>
                </a:schemeClr>
              </a:gs>
              <a:gs pos="25000">
                <a:schemeClr val="accent1">
                  <a:alpha val="60000"/>
                </a:schemeClr>
              </a:gs>
              <a:gs pos="94000">
                <a:srgbClr val="AFABAB"/>
              </a:gs>
              <a:gs pos="100000">
                <a:srgbClr val="AFABAB"/>
              </a:gs>
            </a:gsLst>
            <a:lin ang="4200000"/>
          </a:gradFill>
          <a:ln w="12700">
            <a:miter lim="400000"/>
          </a:ln>
        </p:spPr>
        <p:txBody>
          <a:bodyPr lIns="45718" tIns="45718" rIns="45718" bIns="45718" anchor="ctr"/>
          <a:lstStyle/>
          <a:p>
            <a:pPr algn="ctr">
              <a:defRPr>
                <a:solidFill>
                  <a:srgbClr val="FFFFFF"/>
                </a:solidFill>
              </a:defRPr>
            </a:pPr>
          </a:p>
        </p:txBody>
      </p:sp>
      <p:pic>
        <p:nvPicPr>
          <p:cNvPr id="313" name="Picture 10" descr="Picture 10"/>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14" name="Title 1"/>
          <p:cNvSpPr txBox="1"/>
          <p:nvPr>
            <p:ph type="title"/>
          </p:nvPr>
        </p:nvSpPr>
        <p:spPr>
          <a:xfrm>
            <a:off x="7310040" y="3781101"/>
            <a:ext cx="4805998" cy="1401450"/>
          </a:xfrm>
          <a:prstGeom prst="rect">
            <a:avLst/>
          </a:prstGeom>
        </p:spPr>
        <p:txBody>
          <a:bodyPr anchor="t"/>
          <a:lstStyle/>
          <a:p>
            <a:pPr/>
            <a:r>
              <a:t>人工智能简介</a:t>
            </a:r>
          </a:p>
        </p:txBody>
      </p:sp>
      <p:sp>
        <p:nvSpPr>
          <p:cNvPr id="315" name="Freeform 49"/>
          <p:cNvSpPr/>
          <p:nvPr/>
        </p:nvSpPr>
        <p:spPr>
          <a:xfrm>
            <a:off x="0" y="590634"/>
            <a:ext cx="5478088" cy="62768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588" y="0"/>
                </a:moveTo>
                <a:cubicBezTo>
                  <a:pt x="15775" y="0"/>
                  <a:pt x="21600" y="5084"/>
                  <a:pt x="21600" y="11356"/>
                </a:cubicBezTo>
                <a:cubicBezTo>
                  <a:pt x="21600" y="15668"/>
                  <a:pt x="18847" y="19418"/>
                  <a:pt x="14791" y="21341"/>
                </a:cubicBezTo>
                <a:lnTo>
                  <a:pt x="14174" y="21600"/>
                </a:lnTo>
                <a:lnTo>
                  <a:pt x="3002" y="21600"/>
                </a:lnTo>
                <a:lnTo>
                  <a:pt x="2386" y="21341"/>
                </a:lnTo>
                <a:cubicBezTo>
                  <a:pt x="1649" y="20991"/>
                  <a:pt x="954" y="20581"/>
                  <a:pt x="312" y="20118"/>
                </a:cubicBezTo>
                <a:lnTo>
                  <a:pt x="0" y="19871"/>
                </a:lnTo>
                <a:lnTo>
                  <a:pt x="0" y="2840"/>
                </a:lnTo>
                <a:lnTo>
                  <a:pt x="312" y="2593"/>
                </a:lnTo>
                <a:cubicBezTo>
                  <a:pt x="2561" y="973"/>
                  <a:pt x="5445" y="0"/>
                  <a:pt x="8588" y="0"/>
                </a:cubicBezTo>
                <a:close/>
              </a:path>
            </a:pathLst>
          </a:custGeom>
          <a:solidFill>
            <a:srgbClr val="FFFFFF"/>
          </a:solidFill>
          <a:ln w="12700">
            <a:solidFill>
              <a:srgbClr val="ADB6C6"/>
            </a:solidFill>
            <a:miter/>
          </a:ln>
        </p:spPr>
        <p:txBody>
          <a:bodyPr lIns="45718" tIns="45718" rIns="45718" bIns="45718" anchor="ctr"/>
          <a:lstStyle/>
          <a:p>
            <a:pPr algn="ctr">
              <a:defRPr>
                <a:solidFill>
                  <a:srgbClr val="FFFFFF"/>
                </a:solidFill>
              </a:defRPr>
            </a:pPr>
          </a:p>
        </p:txBody>
      </p:sp>
      <p:pic>
        <p:nvPicPr>
          <p:cNvPr id="316" name="Picture 4" descr="Picture 4"/>
          <p:cNvPicPr>
            <a:picLocks noChangeAspect="1"/>
          </p:cNvPicPr>
          <p:nvPr/>
        </p:nvPicPr>
        <p:blipFill>
          <a:blip r:embed="rId3">
            <a:extLst/>
          </a:blip>
          <a:srcRect l="0" t="0" r="13102" b="0"/>
          <a:stretch>
            <a:fillRect/>
          </a:stretch>
        </p:blipFill>
        <p:spPr>
          <a:xfrm>
            <a:off x="-1" y="770036"/>
            <a:ext cx="5298680" cy="60975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879" y="0"/>
                </a:moveTo>
                <a:cubicBezTo>
                  <a:pt x="5805" y="0"/>
                  <a:pt x="2987" y="947"/>
                  <a:pt x="788" y="2524"/>
                </a:cubicBezTo>
                <a:lnTo>
                  <a:pt x="0" y="3146"/>
                </a:lnTo>
                <a:lnTo>
                  <a:pt x="0" y="18963"/>
                </a:lnTo>
                <a:lnTo>
                  <a:pt x="788" y="19584"/>
                </a:lnTo>
                <a:cubicBezTo>
                  <a:pt x="1730" y="20260"/>
                  <a:pt x="2787" y="20821"/>
                  <a:pt x="3928" y="21240"/>
                </a:cubicBezTo>
                <a:lnTo>
                  <a:pt x="5059" y="21600"/>
                </a:lnTo>
                <a:lnTo>
                  <a:pt x="12699" y="21600"/>
                </a:lnTo>
                <a:lnTo>
                  <a:pt x="13831" y="21240"/>
                </a:lnTo>
                <a:cubicBezTo>
                  <a:pt x="18397" y="19562"/>
                  <a:pt x="21600" y="15633"/>
                  <a:pt x="21600" y="11054"/>
                </a:cubicBezTo>
                <a:cubicBezTo>
                  <a:pt x="21600" y="4949"/>
                  <a:pt x="15904" y="0"/>
                  <a:pt x="8879" y="0"/>
                </a:cubicBezTo>
                <a:close/>
              </a:path>
            </a:pathLst>
          </a:cu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46" name="Picture 6" descr="Picture 6"/>
          <p:cNvPicPr>
            <a:picLocks noChangeAspect="1"/>
          </p:cNvPicPr>
          <p:nvPr/>
        </p:nvPicPr>
        <p:blipFill>
          <a:blip r:embed="rId2">
            <a:extLst/>
          </a:blip>
          <a:srcRect l="11242" t="0" r="20513" b="0"/>
          <a:stretch>
            <a:fillRect/>
          </a:stretch>
        </p:blipFill>
        <p:spPr>
          <a:xfrm>
            <a:off x="-11909" y="8"/>
            <a:ext cx="6324602" cy="6857992"/>
          </a:xfrm>
          <a:prstGeom prst="rect">
            <a:avLst/>
          </a:prstGeom>
          <a:ln w="12700">
            <a:miter lim="400000"/>
          </a:ln>
        </p:spPr>
      </p:pic>
      <p:pic>
        <p:nvPicPr>
          <p:cNvPr id="547" name="Picture 18" descr="Picture 18"/>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548" name="Title 2"/>
          <p:cNvSpPr txBox="1"/>
          <p:nvPr>
            <p:ph type="title"/>
          </p:nvPr>
        </p:nvSpPr>
        <p:spPr>
          <a:xfrm>
            <a:off x="7083720" y="2139133"/>
            <a:ext cx="4869181" cy="1325565"/>
          </a:xfrm>
          <a:prstGeom prst="rect">
            <a:avLst/>
          </a:prstGeom>
        </p:spPr>
        <p:txBody>
          <a:bodyPr/>
          <a:lstStyle>
            <a:lvl1pPr defTabSz="822958">
              <a:defRPr sz="3900"/>
            </a:lvl1pPr>
          </a:lstStyle>
          <a:p>
            <a:pPr/>
            <a:r>
              <a:t>信息因果模型</a:t>
            </a:r>
          </a:p>
        </p:txBody>
      </p:sp>
      <p:sp>
        <p:nvSpPr>
          <p:cNvPr id="549" name="Text Placeholder 1"/>
          <p:cNvSpPr txBox="1"/>
          <p:nvPr>
            <p:ph type="body" sz="quarter" idx="1"/>
          </p:nvPr>
        </p:nvSpPr>
        <p:spPr>
          <a:xfrm>
            <a:off x="6876713" y="3971164"/>
            <a:ext cx="4755660" cy="1230083"/>
          </a:xfrm>
          <a:prstGeom prst="rect">
            <a:avLst/>
          </a:prstGeom>
        </p:spPr>
        <p:txBody>
          <a:bodyPr anchor="b"/>
          <a:lstStyle/>
          <a:p>
            <a:pPr>
              <a:defRPr sz="1800"/>
            </a:pPr>
            <a:r>
              <a:t>Causality as Information Transfer</a:t>
            </a:r>
          </a:p>
          <a:p>
            <a:pPr>
              <a:defRPr sz="1800"/>
            </a:pPr>
            <a:r>
              <a:t>Do intervention &amp; info intervention</a:t>
            </a:r>
          </a:p>
          <a:p>
            <a:pPr>
              <a:defRPr sz="1800"/>
            </a:pPr>
            <a:r>
              <a:t>Info Causal Models</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1" name="Rectangle 7"/>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552" name="Rectangle 9"/>
          <p:cNvSpPr/>
          <p:nvPr/>
        </p:nvSpPr>
        <p:spPr>
          <a:xfrm>
            <a:off x="3046" y="1084745"/>
            <a:ext cx="12188956" cy="3294211"/>
          </a:xfrm>
          <a:prstGeom prst="rect">
            <a:avLst/>
          </a:prstGeom>
          <a:gradFill>
            <a:gsLst>
              <a:gs pos="0">
                <a:srgbClr val="3965B5"/>
              </a:gs>
              <a:gs pos="25000">
                <a:srgbClr val="3965B5"/>
              </a:gs>
              <a:gs pos="94000">
                <a:srgbClr val="3B3838"/>
              </a:gs>
              <a:gs pos="100000">
                <a:srgbClr val="3B3838"/>
              </a:gs>
            </a:gsLst>
            <a:lin ang="4200000"/>
          </a:gradFill>
          <a:ln w="12700">
            <a:miter lim="400000"/>
          </a:ln>
        </p:spPr>
        <p:txBody>
          <a:bodyPr lIns="45718" tIns="45718" rIns="45718" bIns="45718" anchor="ctr"/>
          <a:lstStyle/>
          <a:p>
            <a:pPr algn="ctr">
              <a:defRPr>
                <a:solidFill>
                  <a:srgbClr val="FFFFFF"/>
                </a:solidFill>
              </a:defRPr>
            </a:pPr>
          </a:p>
        </p:txBody>
      </p:sp>
      <p:pic>
        <p:nvPicPr>
          <p:cNvPr id="553" name="Picture 11" descr="Picture 11"/>
          <p:cNvPicPr>
            <a:picLocks noChangeAspect="1"/>
          </p:cNvPicPr>
          <p:nvPr/>
        </p:nvPicPr>
        <p:blipFill>
          <a:blip r:embed="rId2">
            <a:extLst/>
          </a:blip>
          <a:srcRect l="8235" t="0" r="8212" b="45500"/>
          <a:stretch>
            <a:fillRect/>
          </a:stretch>
        </p:blipFill>
        <p:spPr>
          <a:xfrm flipH="1" rot="10800000">
            <a:off x="-1" y="-1"/>
            <a:ext cx="12192001" cy="4473361"/>
          </a:xfrm>
          <a:prstGeom prst="rect">
            <a:avLst/>
          </a:prstGeom>
          <a:ln w="12700">
            <a:miter lim="400000"/>
          </a:ln>
        </p:spPr>
      </p:pic>
      <p:sp>
        <p:nvSpPr>
          <p:cNvPr id="554" name="Title 2"/>
          <p:cNvSpPr txBox="1"/>
          <p:nvPr>
            <p:ph type="title"/>
          </p:nvPr>
        </p:nvSpPr>
        <p:spPr>
          <a:xfrm>
            <a:off x="753925" y="2076450"/>
            <a:ext cx="10684151" cy="1345134"/>
          </a:xfrm>
          <a:prstGeom prst="rect">
            <a:avLst/>
          </a:prstGeom>
        </p:spPr>
        <p:txBody>
          <a:bodyPr/>
          <a:lstStyle>
            <a:lvl1pPr algn="ctr">
              <a:defRPr sz="5600">
                <a:solidFill>
                  <a:srgbClr val="FFFFFF"/>
                </a:solidFill>
              </a:defRPr>
            </a:lvl1pPr>
          </a:lstStyle>
          <a:p>
            <a:pPr/>
            <a:r>
              <a:t>Causality as Information Transfer</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6" name="Text Placeholder 1"/>
          <p:cNvSpPr txBox="1"/>
          <p:nvPr>
            <p:ph type="body" sz="quarter" idx="1"/>
          </p:nvPr>
        </p:nvSpPr>
        <p:spPr>
          <a:xfrm>
            <a:off x="1002484" y="1519858"/>
            <a:ext cx="11653523" cy="1023870"/>
          </a:xfrm>
          <a:prstGeom prst="rect">
            <a:avLst/>
          </a:prstGeom>
        </p:spPr>
        <p:txBody>
          <a:bodyPr/>
          <a:lstStyle>
            <a:lvl1pPr marL="0" indent="0">
              <a:buSzTx/>
              <a:buNone/>
            </a:lvl1pPr>
          </a:lstStyle>
          <a:p>
            <a:pPr/>
            <a:r>
              <a:t>A big scholarly debate, from Aristotle to Russell</a:t>
            </a:r>
          </a:p>
        </p:txBody>
      </p:sp>
      <p:sp>
        <p:nvSpPr>
          <p:cNvPr id="557" name="Title 2"/>
          <p:cNvSpPr txBox="1"/>
          <p:nvPr>
            <p:ph type="title"/>
          </p:nvPr>
        </p:nvSpPr>
        <p:spPr>
          <a:prstGeom prst="rect">
            <a:avLst/>
          </a:prstGeom>
        </p:spPr>
        <p:txBody>
          <a:bodyPr/>
          <a:lstStyle/>
          <a:p>
            <a:pPr/>
            <a:r>
              <a:t>What is Causality?</a:t>
            </a:r>
          </a:p>
        </p:txBody>
      </p:sp>
      <p:pic>
        <p:nvPicPr>
          <p:cNvPr id="558" name="Picture 4" descr="Picture 4"/>
          <p:cNvPicPr>
            <a:picLocks noChangeAspect="1"/>
          </p:cNvPicPr>
          <p:nvPr/>
        </p:nvPicPr>
        <p:blipFill>
          <a:blip r:embed="rId2">
            <a:extLst/>
          </a:blip>
          <a:stretch>
            <a:fillRect/>
          </a:stretch>
        </p:blipFill>
        <p:spPr>
          <a:xfrm>
            <a:off x="2567795" y="2542994"/>
            <a:ext cx="6006865" cy="289344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0" name="Title 2"/>
          <p:cNvSpPr txBox="1"/>
          <p:nvPr>
            <p:ph type="title"/>
          </p:nvPr>
        </p:nvSpPr>
        <p:spPr>
          <a:prstGeom prst="rect">
            <a:avLst/>
          </a:prstGeom>
        </p:spPr>
        <p:txBody>
          <a:bodyPr/>
          <a:lstStyle/>
          <a:p>
            <a:pPr/>
            <a:r>
              <a:t>What is Causality?</a:t>
            </a:r>
          </a:p>
        </p:txBody>
      </p:sp>
      <p:sp>
        <p:nvSpPr>
          <p:cNvPr id="561" name="Text Placeholder 1"/>
          <p:cNvSpPr txBox="1"/>
          <p:nvPr>
            <p:ph type="body" idx="1"/>
          </p:nvPr>
        </p:nvSpPr>
        <p:spPr>
          <a:xfrm>
            <a:off x="838200" y="1825625"/>
            <a:ext cx="10515600" cy="4905958"/>
          </a:xfrm>
          <a:prstGeom prst="rect">
            <a:avLst/>
          </a:prstGeom>
        </p:spPr>
        <p:txBody>
          <a:bodyPr/>
          <a:lstStyle/>
          <a:p>
            <a:pPr/>
            <a:r>
              <a:t>A fundamential question</a:t>
            </a:r>
          </a:p>
          <a:p>
            <a:pPr/>
            <a:r>
              <a:t>现在两种比较流行因果理论就是: “law-like” causality and interventionalist causality .</a:t>
            </a:r>
          </a:p>
          <a:p>
            <a:pPr>
              <a:defRPr sz="2900"/>
            </a:pPr>
            <a:r>
              <a:t>Surprisingly, until very recently---maybe the last 30+ years---we have not had a mathematical language of causation.  We have not had an arithmetic for representing causal relationships. </a:t>
            </a:r>
          </a:p>
          <a:p>
            <a:pPr>
              <a:defRPr sz="2900"/>
            </a:pPr>
          </a:p>
          <a:p>
            <a:pPr marL="0" indent="0">
              <a:buSzTx/>
              <a:buNone/>
              <a:defRPr i="1" sz="2000"/>
            </a:pPr>
            <a:r>
              <a:t>  "More has been learned about causal inference in the last few decades than the sum total of  everything that had been learned about it in all prior recorded history"</a:t>
            </a:r>
          </a:p>
          <a:p>
            <a:pPr marL="0" indent="0" algn="r">
              <a:buSzTx/>
              <a:buNone/>
              <a:defRPr i="1" sz="2000"/>
            </a:pPr>
            <a:r>
              <a:t>--- Gary King, Harvard University </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5" name="Rectangle 34"/>
          <p:cNvSpPr/>
          <p:nvPr/>
        </p:nvSpPr>
        <p:spPr>
          <a:xfrm>
            <a:off x="355601" y="0"/>
            <a:ext cx="11480494" cy="2753936"/>
          </a:xfrm>
          <a:prstGeom prst="rect">
            <a:avLst/>
          </a:prstGeom>
          <a:gradFill>
            <a:gsLst>
              <a:gs pos="0">
                <a:schemeClr val="accent1"/>
              </a:gs>
              <a:gs pos="25000">
                <a:schemeClr val="accent1"/>
              </a:gs>
              <a:gs pos="94000">
                <a:schemeClr val="accent5"/>
              </a:gs>
              <a:gs pos="100000">
                <a:schemeClr val="accent5"/>
              </a:gs>
            </a:gsLst>
            <a:lin ang="4200000"/>
          </a:gradFill>
          <a:ln w="12700">
            <a:miter lim="400000"/>
          </a:ln>
        </p:spPr>
        <p:txBody>
          <a:bodyPr lIns="45718" tIns="45718" rIns="45718" bIns="45718" anchor="ctr"/>
          <a:lstStyle/>
          <a:p>
            <a:pPr algn="ctr">
              <a:defRPr>
                <a:solidFill>
                  <a:srgbClr val="FFFFFF"/>
                </a:solidFill>
              </a:defRPr>
            </a:pPr>
          </a:p>
        </p:txBody>
      </p:sp>
      <p:pic>
        <p:nvPicPr>
          <p:cNvPr id="566" name="Picture 36" descr="Picture 36"/>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567" name="Title 1"/>
          <p:cNvSpPr txBox="1"/>
          <p:nvPr>
            <p:ph type="title"/>
          </p:nvPr>
        </p:nvSpPr>
        <p:spPr>
          <a:xfrm>
            <a:off x="1179226" y="826679"/>
            <a:ext cx="9833548" cy="1325564"/>
          </a:xfrm>
          <a:prstGeom prst="rect">
            <a:avLst/>
          </a:prstGeom>
        </p:spPr>
        <p:txBody>
          <a:bodyPr/>
          <a:lstStyle>
            <a:lvl1pPr algn="ctr">
              <a:defRPr sz="4000">
                <a:solidFill>
                  <a:srgbClr val="FFFFFF"/>
                </a:solidFill>
              </a:defRPr>
            </a:lvl1pPr>
          </a:lstStyle>
          <a:p>
            <a:pPr/>
            <a:r>
              <a:t>A Practical Interventionist Definition</a:t>
            </a:r>
          </a:p>
        </p:txBody>
      </p:sp>
      <p:sp>
        <p:nvSpPr>
          <p:cNvPr id="568" name="Slide Number Placeholder 3"/>
          <p:cNvSpPr txBox="1"/>
          <p:nvPr>
            <p:ph type="sldNum" sz="quarter" idx="4294967295"/>
          </p:nvPr>
        </p:nvSpPr>
        <p:spPr>
          <a:xfrm>
            <a:off x="11151256" y="6267243"/>
            <a:ext cx="245402" cy="226984"/>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defRPr sz="1000">
                <a:solidFill>
                  <a:srgbClr val="898989"/>
                </a:solidFill>
              </a:defRPr>
            </a:lvl1pPr>
          </a:lstStyle>
          <a:p>
            <a:pPr/>
            <a:fld id="{86CB4B4D-7CA3-9044-876B-883B54F8677D}" type="slidenum"/>
          </a:p>
        </p:txBody>
      </p:sp>
      <p:sp>
        <p:nvSpPr>
          <p:cNvPr id="569" name="TextBox 4"/>
          <p:cNvSpPr txBox="1"/>
          <p:nvPr/>
        </p:nvSpPr>
        <p:spPr>
          <a:xfrm>
            <a:off x="1417968" y="6100462"/>
            <a:ext cx="9056942" cy="617097"/>
          </a:xfrm>
          <a:prstGeom prst="rect">
            <a:avLst/>
          </a:prstGeom>
          <a:ln w="12700">
            <a:miter lim="400000"/>
          </a:ln>
          <a:extLst>
            <a:ext uri="{C572A759-6A51-4108-AA02-DFA0A04FC94B}">
              <ma14:wrappingTextBoxFlag xmlns:ma14="http://schemas.microsoft.com/office/mac/drawingml/2011/main" val="1"/>
            </a:ext>
          </a:extLst>
        </p:spPr>
        <p:txBody>
          <a:bodyPr lIns="143448" tIns="143448" rIns="143448" bIns="143448">
            <a:spAutoFit/>
          </a:bodyPr>
          <a:lstStyle/>
          <a:p>
            <a:pPr algn="r">
              <a:lnSpc>
                <a:spcPct val="90000"/>
              </a:lnSpc>
              <a:spcBef>
                <a:spcPts val="500"/>
              </a:spcBef>
              <a:defRPr sz="1900"/>
            </a:pPr>
            <a:r>
              <a:t>Interventionist definition  </a:t>
            </a:r>
            <a:r>
              <a:rPr>
                <a:latin typeface="华文细黑"/>
                <a:ea typeface="华文细黑"/>
                <a:cs typeface="华文细黑"/>
                <a:sym typeface="华文细黑"/>
              </a:rPr>
              <a:t>参见</a:t>
            </a:r>
            <a:r>
              <a:t>：</a:t>
            </a:r>
            <a:r>
              <a:rPr u="sng">
                <a:solidFill>
                  <a:srgbClr val="0000FF"/>
                </a:solidFill>
                <a:uFill>
                  <a:solidFill>
                    <a:srgbClr val="0000FF"/>
                  </a:solidFill>
                </a:uFill>
                <a:hlinkClick r:id="rId3" invalidUrl="" action="" tgtFrame="" tooltip="" history="1" highlightClick="0" endSnd="0"/>
              </a:rPr>
              <a:t>http://plato.stanford.edu/entries/causation-mani/</a:t>
            </a:r>
          </a:p>
        </p:txBody>
      </p:sp>
      <p:sp>
        <p:nvSpPr>
          <p:cNvPr id="570" name="Definition: T causes Y iff…"/>
          <p:cNvSpPr txBox="1"/>
          <p:nvPr/>
        </p:nvSpPr>
        <p:spPr>
          <a:xfrm>
            <a:off x="1908272" y="3017572"/>
            <a:ext cx="8731600" cy="22175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457200">
              <a:lnSpc>
                <a:spcPts val="4000"/>
              </a:lnSpc>
            </a:pPr>
            <a:r>
              <a:t>Definition: T causes Y iff </a:t>
            </a:r>
          </a:p>
          <a:p>
            <a:pPr defTabSz="457200">
              <a:lnSpc>
                <a:spcPts val="4000"/>
              </a:lnSpc>
              <a:defRPr>
                <a:solidFill>
                  <a:srgbClr val="A31515"/>
                </a:solidFill>
              </a:defRPr>
            </a:pPr>
            <a:r>
              <a:t>    changing T leads to a change in Y, </a:t>
            </a:r>
            <a:endParaRPr>
              <a:solidFill>
                <a:srgbClr val="000000"/>
              </a:solidFill>
            </a:endParaRPr>
          </a:p>
          <a:p>
            <a:pPr defTabSz="457200">
              <a:lnSpc>
                <a:spcPts val="4000"/>
              </a:lnSpc>
              <a:defRPr>
                <a:solidFill>
                  <a:srgbClr val="A31515"/>
                </a:solidFill>
              </a:defRPr>
            </a:pPr>
            <a:r>
              <a:t>    keeping everything else constant.</a:t>
            </a:r>
            <a:endParaRPr>
              <a:solidFill>
                <a:srgbClr val="000000"/>
              </a:solidFill>
            </a:endParaRPr>
          </a:p>
          <a:p>
            <a:pPr defTabSz="457200">
              <a:lnSpc>
                <a:spcPts val="4000"/>
              </a:lnSpc>
            </a:pPr>
          </a:p>
          <a:p>
            <a:pPr defTabSz="457200">
              <a:lnSpc>
                <a:spcPts val="4000"/>
              </a:lnSpc>
            </a:pPr>
            <a:r>
              <a:t>The causal effect is the magnitude by which Y is changed by a unit change in T.</a:t>
            </a:r>
          </a:p>
          <a:p>
            <a:pPr defTabSz="457200">
              <a:lnSpc>
                <a:spcPts val="4000"/>
              </a:lnSpc>
            </a:pPr>
          </a:p>
          <a:p>
            <a:pPr defTabSz="457200">
              <a:lnSpc>
                <a:spcPts val="4000"/>
              </a:lnSpc>
            </a:pPr>
            <a:r>
              <a:t>Called the “interventionist” interpretation of causality.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2" name="Rectangle 34"/>
          <p:cNvSpPr/>
          <p:nvPr/>
        </p:nvSpPr>
        <p:spPr>
          <a:xfrm>
            <a:off x="355601" y="0"/>
            <a:ext cx="11480494" cy="2753936"/>
          </a:xfrm>
          <a:prstGeom prst="rect">
            <a:avLst/>
          </a:prstGeom>
          <a:gradFill>
            <a:gsLst>
              <a:gs pos="0">
                <a:schemeClr val="accent1"/>
              </a:gs>
              <a:gs pos="25000">
                <a:schemeClr val="accent1"/>
              </a:gs>
              <a:gs pos="94000">
                <a:schemeClr val="accent5"/>
              </a:gs>
              <a:gs pos="100000">
                <a:schemeClr val="accent5"/>
              </a:gs>
            </a:gsLst>
            <a:lin ang="4200000"/>
          </a:gradFill>
          <a:ln w="12700">
            <a:miter lim="400000"/>
          </a:ln>
        </p:spPr>
        <p:txBody>
          <a:bodyPr lIns="45718" tIns="45718" rIns="45718" bIns="45718" anchor="ctr"/>
          <a:lstStyle/>
          <a:p>
            <a:pPr algn="ctr">
              <a:defRPr>
                <a:solidFill>
                  <a:srgbClr val="FFFFFF"/>
                </a:solidFill>
              </a:defRPr>
            </a:pPr>
          </a:p>
        </p:txBody>
      </p:sp>
      <p:pic>
        <p:nvPicPr>
          <p:cNvPr id="573" name="Picture 36" descr="Picture 36"/>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574" name="Title 1"/>
          <p:cNvSpPr txBox="1"/>
          <p:nvPr>
            <p:ph type="title"/>
          </p:nvPr>
        </p:nvSpPr>
        <p:spPr>
          <a:xfrm>
            <a:off x="1179226" y="826679"/>
            <a:ext cx="9833548" cy="1325564"/>
          </a:xfrm>
          <a:prstGeom prst="rect">
            <a:avLst/>
          </a:prstGeom>
        </p:spPr>
        <p:txBody>
          <a:bodyPr/>
          <a:lstStyle>
            <a:lvl1pPr algn="ctr">
              <a:defRPr sz="4000">
                <a:solidFill>
                  <a:srgbClr val="FFFFFF"/>
                </a:solidFill>
              </a:defRPr>
            </a:lvl1pPr>
          </a:lstStyle>
          <a:p>
            <a:pPr/>
            <a:r>
              <a:t> A Practical Definition in Information View</a:t>
            </a:r>
          </a:p>
        </p:txBody>
      </p:sp>
      <p:sp>
        <p:nvSpPr>
          <p:cNvPr id="575" name="Text Placeholder 2"/>
          <p:cNvSpPr txBox="1"/>
          <p:nvPr>
            <p:ph type="body" sz="half" idx="1"/>
          </p:nvPr>
        </p:nvSpPr>
        <p:spPr>
          <a:xfrm>
            <a:off x="1499755" y="2903025"/>
            <a:ext cx="9833549" cy="2693978"/>
          </a:xfrm>
          <a:prstGeom prst="rect">
            <a:avLst/>
          </a:prstGeom>
        </p:spPr>
        <p:txBody>
          <a:bodyPr/>
          <a:lstStyle/>
          <a:p>
            <a:pPr defTabSz="896111">
              <a:spcBef>
                <a:spcPts val="900"/>
              </a:spcBef>
              <a:defRPr sz="1800"/>
            </a:pPr>
          </a:p>
          <a:p>
            <a:pPr lvl="1" defTabSz="896111">
              <a:spcBef>
                <a:spcPts val="400"/>
              </a:spcBef>
              <a:defRPr sz="1800"/>
            </a:pPr>
            <a:r>
              <a:t>Definition: T causes Y iff </a:t>
            </a:r>
          </a:p>
          <a:p>
            <a:pPr lvl="1" defTabSz="896111">
              <a:spcBef>
                <a:spcPts val="400"/>
              </a:spcBef>
              <a:defRPr sz="1800"/>
            </a:pPr>
            <a:r>
              <a:t>	Changing information on T leads to a change in Y, </a:t>
            </a:r>
          </a:p>
          <a:p>
            <a:pPr lvl="1" defTabSz="896111">
              <a:spcBef>
                <a:spcPts val="400"/>
              </a:spcBef>
              <a:defRPr sz="1800"/>
            </a:pPr>
            <a:r>
              <a:t>	</a:t>
            </a:r>
            <a:r>
              <a:rPr i="1"/>
              <a:t>keeping everything else constant</a:t>
            </a:r>
            <a:r>
              <a:t>.</a:t>
            </a:r>
          </a:p>
          <a:p>
            <a:pPr lvl="1" defTabSz="896111">
              <a:spcBef>
                <a:spcPts val="400"/>
              </a:spcBef>
              <a:defRPr sz="1800"/>
            </a:pPr>
          </a:p>
          <a:p>
            <a:pPr lvl="1" defTabSz="896111">
              <a:spcBef>
                <a:spcPts val="400"/>
              </a:spcBef>
              <a:defRPr sz="1800"/>
            </a:pPr>
            <a:r>
              <a:t>The causal effect is the magnitude by which Y is changed by a change of information on T.</a:t>
            </a:r>
          </a:p>
          <a:p>
            <a:pPr lvl="1" defTabSz="896111">
              <a:spcBef>
                <a:spcPts val="400"/>
              </a:spcBef>
              <a:defRPr sz="1800"/>
            </a:pPr>
          </a:p>
          <a:p>
            <a:pPr lvl="1" indent="23024" defTabSz="896111">
              <a:spcBef>
                <a:spcPts val="400"/>
              </a:spcBef>
              <a:defRPr sz="1800">
                <a:solidFill>
                  <a:srgbClr val="FF0000"/>
                </a:solidFill>
              </a:defRPr>
            </a:pPr>
            <a:r>
              <a:t>Causality as Information transfer!</a:t>
            </a:r>
          </a:p>
        </p:txBody>
      </p:sp>
      <p:sp>
        <p:nvSpPr>
          <p:cNvPr id="576" name="Slide Number Placeholder 3"/>
          <p:cNvSpPr txBox="1"/>
          <p:nvPr>
            <p:ph type="sldNum" sz="quarter" idx="4294967295"/>
          </p:nvPr>
        </p:nvSpPr>
        <p:spPr>
          <a:xfrm>
            <a:off x="11151256" y="6267243"/>
            <a:ext cx="245402" cy="226984"/>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defRPr sz="1000">
                <a:solidFill>
                  <a:srgbClr val="898989"/>
                </a:solidFill>
              </a:defRPr>
            </a:lvl1pPr>
          </a:lstStyle>
          <a:p>
            <a:pPr/>
            <a:fld id="{86CB4B4D-7CA3-9044-876B-883B54F8677D}" type="slidenum"/>
          </a:p>
        </p:txBody>
      </p:sp>
      <p:sp>
        <p:nvSpPr>
          <p:cNvPr id="577" name="Collier, J. D. (1999). Causation is the transfer of information. In Causation and laws of nature (pp. 215-245). Springer, Dordrecht.…"/>
          <p:cNvSpPr txBox="1"/>
          <p:nvPr/>
        </p:nvSpPr>
        <p:spPr>
          <a:xfrm>
            <a:off x="2012263" y="5862756"/>
            <a:ext cx="9510485" cy="65753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defTabSz="457200">
              <a:lnSpc>
                <a:spcPts val="3000"/>
              </a:lnSpc>
              <a:defRPr sz="1300">
                <a:solidFill>
                  <a:srgbClr val="222222"/>
                </a:solidFill>
              </a:defRPr>
            </a:pPr>
            <a:r>
              <a:t>Collier, J. D. (1999). Causation is the transfer of information. In </a:t>
            </a:r>
            <a:r>
              <a:rPr i="1"/>
              <a:t>Causation and laws of nature</a:t>
            </a:r>
            <a:r>
              <a:t> (pp. 215-245). Springer, Dordrecht.</a:t>
            </a:r>
          </a:p>
          <a:p>
            <a:pPr defTabSz="457200">
              <a:lnSpc>
                <a:spcPts val="2800"/>
              </a:lnSpc>
              <a:defRPr sz="1300"/>
            </a:pPr>
            <a:r>
              <a:t>Bernard Feltz, Marcus Missal, and Andrew Sims.  Free will, causality and neuroscience</a:t>
            </a:r>
            <a:endParaRPr>
              <a:solidFill>
                <a:srgbClr val="222222"/>
              </a:solidFill>
            </a:endParaR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1" name="Rectangle 9"/>
          <p:cNvSpPr/>
          <p:nvPr/>
        </p:nvSpPr>
        <p:spPr>
          <a:xfrm>
            <a:off x="-2" y="3725"/>
            <a:ext cx="5614879" cy="6802905"/>
          </a:xfrm>
          <a:prstGeom prst="rect">
            <a:avLst/>
          </a:prstGeom>
          <a:gradFill>
            <a:gsLst>
              <a:gs pos="0">
                <a:schemeClr val="accent1"/>
              </a:gs>
              <a:gs pos="25000">
                <a:schemeClr val="accent1"/>
              </a:gs>
              <a:gs pos="94000">
                <a:schemeClr val="accent5"/>
              </a:gs>
              <a:gs pos="100000">
                <a:schemeClr val="accent5"/>
              </a:gs>
            </a:gsLst>
            <a:lin ang="4200000"/>
          </a:gradFill>
          <a:ln w="12700">
            <a:miter lim="400000"/>
          </a:ln>
        </p:spPr>
        <p:txBody>
          <a:bodyPr lIns="45718" tIns="45718" rIns="45718" bIns="45718" anchor="ctr"/>
          <a:lstStyle/>
          <a:p>
            <a:pPr algn="ctr">
              <a:defRPr>
                <a:solidFill>
                  <a:srgbClr val="FFFFFF"/>
                </a:solidFill>
              </a:defRPr>
            </a:pPr>
          </a:p>
        </p:txBody>
      </p:sp>
      <p:pic>
        <p:nvPicPr>
          <p:cNvPr id="582" name="Picture 11" descr="Picture 11"/>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583" name="Title 2"/>
          <p:cNvSpPr txBox="1"/>
          <p:nvPr>
            <p:ph type="title"/>
          </p:nvPr>
        </p:nvSpPr>
        <p:spPr>
          <a:xfrm>
            <a:off x="640079" y="2053639"/>
            <a:ext cx="3669161" cy="2760100"/>
          </a:xfrm>
          <a:prstGeom prst="rect">
            <a:avLst/>
          </a:prstGeom>
        </p:spPr>
        <p:txBody>
          <a:bodyPr/>
          <a:lstStyle/>
          <a:p>
            <a:pPr defTabSz="868680">
              <a:defRPr sz="3500">
                <a:solidFill>
                  <a:srgbClr val="FFFFFF"/>
                </a:solidFill>
              </a:defRPr>
            </a:pPr>
            <a:r>
              <a:t>Keeping everything else constant: Imagine a </a:t>
            </a:r>
            <a:r>
              <a:rPr i="1"/>
              <a:t>counterfactual</a:t>
            </a:r>
            <a:r>
              <a:t> world</a:t>
            </a:r>
          </a:p>
        </p:txBody>
      </p:sp>
      <p:sp>
        <p:nvSpPr>
          <p:cNvPr id="584" name="Text Placeholder 1"/>
          <p:cNvSpPr txBox="1"/>
          <p:nvPr>
            <p:ph type="body" sz="quarter" idx="1"/>
          </p:nvPr>
        </p:nvSpPr>
        <p:spPr>
          <a:xfrm>
            <a:off x="6090572" y="801865"/>
            <a:ext cx="4977580" cy="2957598"/>
          </a:xfrm>
          <a:prstGeom prst="rect">
            <a:avLst/>
          </a:prstGeom>
        </p:spPr>
        <p:txBody>
          <a:bodyPr anchor="ctr"/>
          <a:lstStyle/>
          <a:p>
            <a:pPr marL="0" indent="0" defTabSz="685800">
              <a:spcBef>
                <a:spcPts val="700"/>
              </a:spcBef>
              <a:buSzTx/>
              <a:buNone/>
              <a:defRPr sz="1875"/>
            </a:pPr>
            <a:r>
              <a:t>“What-if” questions</a:t>
            </a:r>
          </a:p>
          <a:p>
            <a:pPr marL="0" indent="0" defTabSz="685800">
              <a:spcBef>
                <a:spcPts val="700"/>
              </a:spcBef>
              <a:buSzTx/>
              <a:buNone/>
              <a:defRPr sz="1875"/>
            </a:pPr>
            <a:r>
              <a:t>Reason about a world that does not exist. </a:t>
            </a:r>
          </a:p>
          <a:p>
            <a:pPr marL="0" indent="0" defTabSz="685800">
              <a:spcBef>
                <a:spcPts val="700"/>
              </a:spcBef>
              <a:buSzTx/>
              <a:buNone/>
              <a:defRPr sz="1875"/>
            </a:pPr>
            <a:r>
              <a:t>Konrad Lorenz's imaged space</a:t>
            </a:r>
          </a:p>
          <a:p>
            <a:pPr marL="0" indent="0" defTabSz="685800">
              <a:spcBef>
                <a:spcPts val="700"/>
              </a:spcBef>
              <a:buSzTx/>
              <a:buNone/>
              <a:defRPr sz="1875"/>
            </a:pPr>
          </a:p>
          <a:p>
            <a:pPr marL="171450" indent="-171450" defTabSz="685800">
              <a:spcBef>
                <a:spcPts val="700"/>
              </a:spcBef>
              <a:defRPr sz="1875"/>
            </a:pPr>
            <a:r>
              <a:t>What if a system intervention was not done?</a:t>
            </a:r>
          </a:p>
          <a:p>
            <a:pPr marL="171450" indent="-171450" defTabSz="685800">
              <a:spcBef>
                <a:spcPts val="700"/>
              </a:spcBef>
              <a:defRPr sz="1875"/>
            </a:pPr>
            <a:r>
              <a:t>What if an algorithm was changed?</a:t>
            </a:r>
          </a:p>
          <a:p>
            <a:pPr marL="171450" indent="-171450" defTabSz="685800">
              <a:spcBef>
                <a:spcPts val="700"/>
              </a:spcBef>
              <a:defRPr sz="1875"/>
            </a:pPr>
            <a:r>
              <a:t>What if I gave a drug to a patient?</a:t>
            </a:r>
          </a:p>
          <a:p>
            <a:pPr marL="171450" indent="-171450" defTabSz="685800">
              <a:spcBef>
                <a:spcPts val="700"/>
              </a:spcBef>
              <a:buFontTx/>
              <a:buChar char="-"/>
              <a:defRPr sz="600"/>
            </a:pPr>
          </a:p>
        </p:txBody>
      </p:sp>
      <p:sp>
        <p:nvSpPr>
          <p:cNvPr id="585" name="Rectangle 13"/>
          <p:cNvSpPr/>
          <p:nvPr/>
        </p:nvSpPr>
        <p:spPr>
          <a:xfrm>
            <a:off x="6085581" y="4079694"/>
            <a:ext cx="4977975" cy="1979516"/>
          </a:xfrm>
          <a:prstGeom prst="rect">
            <a:avLst/>
          </a:prstGeom>
          <a:solidFill>
            <a:srgbClr val="FFFFFF"/>
          </a:solidFill>
          <a:ln w="12700">
            <a:solidFill>
              <a:srgbClr val="5087CD"/>
            </a:solidFill>
            <a:miter/>
          </a:ln>
        </p:spPr>
        <p:txBody>
          <a:bodyPr lIns="45718" tIns="45718" rIns="45718" bIns="45718" anchor="ctr"/>
          <a:lstStyle/>
          <a:p>
            <a:pPr algn="ctr">
              <a:defRPr>
                <a:solidFill>
                  <a:srgbClr val="FFFFFF"/>
                </a:solidFill>
              </a:defRPr>
            </a:pPr>
          </a:p>
        </p:txBody>
      </p:sp>
      <p:pic>
        <p:nvPicPr>
          <p:cNvPr id="586" name="Picture 3" descr="Picture 3"/>
          <p:cNvPicPr>
            <a:picLocks noChangeAspect="1"/>
          </p:cNvPicPr>
          <p:nvPr/>
        </p:nvPicPr>
        <p:blipFill>
          <a:blip r:embed="rId4">
            <a:extLst/>
          </a:blip>
          <a:stretch>
            <a:fillRect/>
          </a:stretch>
        </p:blipFill>
        <p:spPr>
          <a:xfrm>
            <a:off x="6534101" y="4242846"/>
            <a:ext cx="1658821" cy="1658821"/>
          </a:xfrm>
          <a:prstGeom prst="rect">
            <a:avLst/>
          </a:prstGeom>
          <a:ln w="12700">
            <a:miter lim="400000"/>
          </a:ln>
        </p:spPr>
      </p:pic>
      <p:pic>
        <p:nvPicPr>
          <p:cNvPr id="587" name="Picture 6" descr="Picture 6"/>
          <p:cNvPicPr>
            <a:picLocks noChangeAspect="1"/>
          </p:cNvPicPr>
          <p:nvPr/>
        </p:nvPicPr>
        <p:blipFill>
          <a:blip r:embed="rId5">
            <a:extLst/>
          </a:blip>
          <a:stretch>
            <a:fillRect/>
          </a:stretch>
        </p:blipFill>
        <p:spPr>
          <a:xfrm>
            <a:off x="9141931" y="4246443"/>
            <a:ext cx="1686287" cy="1643155"/>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1" name="Title 1"/>
          <p:cNvSpPr txBox="1"/>
          <p:nvPr>
            <p:ph type="title"/>
          </p:nvPr>
        </p:nvSpPr>
        <p:spPr>
          <a:prstGeom prst="rect">
            <a:avLst/>
          </a:prstGeom>
        </p:spPr>
        <p:txBody>
          <a:bodyPr/>
          <a:lstStyle/>
          <a:p>
            <a:pPr algn="ctr" defTabSz="859536">
              <a:lnSpc>
                <a:spcPct val="120000"/>
              </a:lnSpc>
              <a:defRPr sz="4136">
                <a:latin typeface="华文细黑"/>
                <a:ea typeface="华文细黑"/>
                <a:cs typeface="华文细黑"/>
                <a:sym typeface="华文细黑"/>
              </a:defRPr>
            </a:pPr>
            <a:r>
              <a:t>为什么信息因果</a:t>
            </a:r>
            <a:br/>
            <a:r>
              <a:rPr sz="1879">
                <a:latin typeface="+mn-lt"/>
                <a:ea typeface="+mn-ea"/>
                <a:cs typeface="+mn-cs"/>
                <a:sym typeface="Arial"/>
              </a:rPr>
              <a:t>A “model” is an idealized representation of reality that highlights some aspects and ignores others. </a:t>
            </a:r>
          </a:p>
        </p:txBody>
      </p:sp>
      <p:grpSp>
        <p:nvGrpSpPr>
          <p:cNvPr id="610" name="Diagram 4"/>
          <p:cNvGrpSpPr/>
          <p:nvPr/>
        </p:nvGrpSpPr>
        <p:grpSpPr>
          <a:xfrm>
            <a:off x="838199" y="2070371"/>
            <a:ext cx="10515601" cy="4271967"/>
            <a:chOff x="0" y="267016"/>
            <a:chExt cx="10515600" cy="4271965"/>
          </a:xfrm>
        </p:grpSpPr>
        <p:grpSp>
          <p:nvGrpSpPr>
            <p:cNvPr id="594" name="成组"/>
            <p:cNvGrpSpPr/>
            <p:nvPr/>
          </p:nvGrpSpPr>
          <p:grpSpPr>
            <a:xfrm>
              <a:off x="-1" y="267017"/>
              <a:ext cx="3286126" cy="1971677"/>
              <a:chOff x="0" y="0"/>
              <a:chExt cx="3286125" cy="1971675"/>
            </a:xfrm>
          </p:grpSpPr>
          <p:sp>
            <p:nvSpPr>
              <p:cNvPr id="592" name="矩形"/>
              <p:cNvSpPr/>
              <p:nvPr/>
            </p:nvSpPr>
            <p:spPr>
              <a:xfrm>
                <a:off x="0" y="0"/>
                <a:ext cx="3286125" cy="1971676"/>
              </a:xfrm>
              <a:prstGeom prst="rect">
                <a:avLst/>
              </a:prstGeom>
              <a:solidFill>
                <a:schemeClr val="accent2"/>
              </a:solidFill>
              <a:ln w="12700" cap="flat">
                <a:solidFill>
                  <a:srgbClr val="FFFFFF"/>
                </a:solidFill>
                <a:prstDash val="solid"/>
                <a:miter lim="800000"/>
              </a:ln>
              <a:effectLst/>
            </p:spPr>
            <p:txBody>
              <a:bodyPr wrap="square" lIns="45718" tIns="45718" rIns="45718" bIns="45718" numCol="1" anchor="ctr">
                <a:noAutofit/>
              </a:bodyPr>
              <a:lstStyle/>
              <a:p>
                <a:pPr algn="ctr" defTabSz="1733550">
                  <a:lnSpc>
                    <a:spcPct val="90000"/>
                  </a:lnSpc>
                  <a:spcBef>
                    <a:spcPts val="1100"/>
                  </a:spcBef>
                  <a:defRPr sz="3900">
                    <a:solidFill>
                      <a:srgbClr val="FFFFFF"/>
                    </a:solidFill>
                  </a:defRPr>
                </a:pPr>
              </a:p>
            </p:txBody>
          </p:sp>
          <p:sp>
            <p:nvSpPr>
              <p:cNvPr id="593" name="信息革命"/>
              <p:cNvSpPr txBox="1"/>
              <p:nvPr/>
            </p:nvSpPr>
            <p:spPr>
              <a:xfrm>
                <a:off x="0" y="494347"/>
                <a:ext cx="3286125" cy="9829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8589" tIns="148589" rIns="148589" bIns="148589" numCol="1" anchor="ctr">
                <a:spAutoFit/>
              </a:bodyPr>
              <a:lstStyle>
                <a:lvl1pPr algn="ctr" defTabSz="1733550">
                  <a:lnSpc>
                    <a:spcPct val="90000"/>
                  </a:lnSpc>
                  <a:spcBef>
                    <a:spcPts val="1600"/>
                  </a:spcBef>
                  <a:defRPr sz="3900">
                    <a:solidFill>
                      <a:srgbClr val="FFFFFF"/>
                    </a:solidFill>
                  </a:defRPr>
                </a:lvl1pPr>
              </a:lstStyle>
              <a:p>
                <a:pPr/>
                <a:r>
                  <a:t>信息革命</a:t>
                </a:r>
              </a:p>
            </p:txBody>
          </p:sp>
        </p:grpSp>
        <p:grpSp>
          <p:nvGrpSpPr>
            <p:cNvPr id="597" name="成组"/>
            <p:cNvGrpSpPr/>
            <p:nvPr/>
          </p:nvGrpSpPr>
          <p:grpSpPr>
            <a:xfrm>
              <a:off x="3614736" y="267017"/>
              <a:ext cx="3286127" cy="1971677"/>
              <a:chOff x="0" y="0"/>
              <a:chExt cx="3286126" cy="1971675"/>
            </a:xfrm>
          </p:grpSpPr>
          <p:sp>
            <p:nvSpPr>
              <p:cNvPr id="595" name="矩形"/>
              <p:cNvSpPr/>
              <p:nvPr/>
            </p:nvSpPr>
            <p:spPr>
              <a:xfrm>
                <a:off x="-1" y="0"/>
                <a:ext cx="3286128" cy="1971676"/>
              </a:xfrm>
              <a:prstGeom prst="rect">
                <a:avLst/>
              </a:prstGeom>
              <a:solidFill>
                <a:schemeClr val="accent3"/>
              </a:solidFill>
              <a:ln w="12700" cap="flat">
                <a:solidFill>
                  <a:srgbClr val="FFFFFF"/>
                </a:solidFill>
                <a:prstDash val="solid"/>
                <a:miter lim="800000"/>
              </a:ln>
              <a:effectLst/>
            </p:spPr>
            <p:txBody>
              <a:bodyPr wrap="square" lIns="45718" tIns="45718" rIns="45718" bIns="45718" numCol="1" anchor="ctr">
                <a:noAutofit/>
              </a:bodyPr>
              <a:lstStyle/>
              <a:p>
                <a:pPr algn="ctr" defTabSz="1733550">
                  <a:lnSpc>
                    <a:spcPct val="90000"/>
                  </a:lnSpc>
                  <a:spcBef>
                    <a:spcPts val="1100"/>
                  </a:spcBef>
                  <a:defRPr sz="2800">
                    <a:solidFill>
                      <a:srgbClr val="FFFFFF"/>
                    </a:solidFill>
                  </a:defRPr>
                </a:pPr>
              </a:p>
            </p:txBody>
          </p:sp>
          <p:sp>
            <p:nvSpPr>
              <p:cNvPr id="596" name="Mini Turing Test"/>
              <p:cNvSpPr txBox="1"/>
              <p:nvPr/>
            </p:nvSpPr>
            <p:spPr>
              <a:xfrm>
                <a:off x="-1" y="313680"/>
                <a:ext cx="3286128" cy="13443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8589" tIns="148589" rIns="148589" bIns="148589" numCol="1" anchor="ctr">
                <a:spAutoFit/>
              </a:bodyPr>
              <a:lstStyle>
                <a:lvl1pPr algn="ctr" defTabSz="1733550">
                  <a:lnSpc>
                    <a:spcPct val="90000"/>
                  </a:lnSpc>
                  <a:spcBef>
                    <a:spcPts val="1600"/>
                  </a:spcBef>
                  <a:defRPr sz="3900">
                    <a:solidFill>
                      <a:srgbClr val="FFFFFF"/>
                    </a:solidFill>
                  </a:defRPr>
                </a:lvl1pPr>
              </a:lstStyle>
              <a:p>
                <a:pPr/>
                <a:r>
                  <a:t>Mini Turing Test</a:t>
                </a:r>
              </a:p>
            </p:txBody>
          </p:sp>
        </p:grpSp>
        <p:grpSp>
          <p:nvGrpSpPr>
            <p:cNvPr id="600" name="成组"/>
            <p:cNvGrpSpPr/>
            <p:nvPr/>
          </p:nvGrpSpPr>
          <p:grpSpPr>
            <a:xfrm>
              <a:off x="7229475" y="267016"/>
              <a:ext cx="3286125" cy="1971678"/>
              <a:chOff x="0" y="267017"/>
              <a:chExt cx="3286125" cy="1971676"/>
            </a:xfrm>
          </p:grpSpPr>
          <p:sp>
            <p:nvSpPr>
              <p:cNvPr id="598" name="矩形"/>
              <p:cNvSpPr/>
              <p:nvPr/>
            </p:nvSpPr>
            <p:spPr>
              <a:xfrm>
                <a:off x="0" y="267017"/>
                <a:ext cx="3286125" cy="1971678"/>
              </a:xfrm>
              <a:prstGeom prst="rect">
                <a:avLst/>
              </a:prstGeom>
              <a:solidFill>
                <a:schemeClr val="accent4"/>
              </a:solidFill>
              <a:ln w="12700" cap="flat">
                <a:solidFill>
                  <a:srgbClr val="FFFFFF"/>
                </a:solidFill>
                <a:prstDash val="solid"/>
                <a:miter lim="800000"/>
              </a:ln>
              <a:effectLst/>
            </p:spPr>
            <p:txBody>
              <a:bodyPr wrap="square" lIns="45718" tIns="45718" rIns="45718" bIns="45718" numCol="1" anchor="ctr">
                <a:noAutofit/>
              </a:bodyPr>
              <a:lstStyle/>
              <a:p>
                <a:pPr algn="ctr" defTabSz="1733550">
                  <a:lnSpc>
                    <a:spcPct val="90000"/>
                  </a:lnSpc>
                  <a:spcBef>
                    <a:spcPts val="1100"/>
                  </a:spcBef>
                  <a:defRPr sz="3900">
                    <a:solidFill>
                      <a:srgbClr val="FFFFFF"/>
                    </a:solidFill>
                  </a:defRPr>
                </a:pPr>
              </a:p>
            </p:txBody>
          </p:sp>
          <p:sp>
            <p:nvSpPr>
              <p:cNvPr id="599" name="Causality, free will and neuroscience"/>
              <p:cNvSpPr txBox="1"/>
              <p:nvPr/>
            </p:nvSpPr>
            <p:spPr>
              <a:xfrm>
                <a:off x="0" y="328427"/>
                <a:ext cx="3286125" cy="18488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8589" tIns="148589" rIns="148589" bIns="148589" numCol="1" anchor="ctr">
                <a:spAutoFit/>
              </a:bodyPr>
              <a:lstStyle>
                <a:lvl1pPr algn="ctr" defTabSz="1733550">
                  <a:lnSpc>
                    <a:spcPct val="90000"/>
                  </a:lnSpc>
                  <a:spcBef>
                    <a:spcPts val="1600"/>
                  </a:spcBef>
                  <a:defRPr sz="3900">
                    <a:solidFill>
                      <a:srgbClr val="FFFFFF"/>
                    </a:solidFill>
                  </a:defRPr>
                </a:lvl1pPr>
              </a:lstStyle>
              <a:p>
                <a:pPr/>
                <a:r>
                  <a:t>Causality, free will and neuroscience</a:t>
                </a:r>
              </a:p>
            </p:txBody>
          </p:sp>
        </p:grpSp>
        <p:grpSp>
          <p:nvGrpSpPr>
            <p:cNvPr id="603" name="成组"/>
            <p:cNvGrpSpPr/>
            <p:nvPr/>
          </p:nvGrpSpPr>
          <p:grpSpPr>
            <a:xfrm>
              <a:off x="-1" y="2567306"/>
              <a:ext cx="3286126" cy="1971677"/>
              <a:chOff x="0" y="0"/>
              <a:chExt cx="3286125" cy="1971675"/>
            </a:xfrm>
          </p:grpSpPr>
          <p:sp>
            <p:nvSpPr>
              <p:cNvPr id="601" name="矩形"/>
              <p:cNvSpPr/>
              <p:nvPr/>
            </p:nvSpPr>
            <p:spPr>
              <a:xfrm>
                <a:off x="0" y="0"/>
                <a:ext cx="3286125" cy="1971676"/>
              </a:xfrm>
              <a:prstGeom prst="rect">
                <a:avLst/>
              </a:prstGeom>
              <a:solidFill>
                <a:schemeClr val="accent5"/>
              </a:solidFill>
              <a:ln w="12700" cap="flat">
                <a:solidFill>
                  <a:srgbClr val="FFFFFF"/>
                </a:solidFill>
                <a:prstDash val="solid"/>
                <a:miter lim="800000"/>
              </a:ln>
              <a:effectLst/>
            </p:spPr>
            <p:txBody>
              <a:bodyPr wrap="square" lIns="45718" tIns="45718" rIns="45718" bIns="45718" numCol="1" anchor="ctr">
                <a:noAutofit/>
              </a:bodyPr>
              <a:lstStyle/>
              <a:p>
                <a:pPr algn="ctr" defTabSz="1733550">
                  <a:lnSpc>
                    <a:spcPct val="90000"/>
                  </a:lnSpc>
                  <a:spcBef>
                    <a:spcPts val="1100"/>
                  </a:spcBef>
                  <a:defRPr sz="3900">
                    <a:solidFill>
                      <a:srgbClr val="FFFFFF"/>
                    </a:solidFill>
                  </a:defRPr>
                </a:pPr>
              </a:p>
            </p:txBody>
          </p:sp>
          <p:sp>
            <p:nvSpPr>
              <p:cNvPr id="602" name="万物皆量子比特"/>
              <p:cNvSpPr txBox="1"/>
              <p:nvPr/>
            </p:nvSpPr>
            <p:spPr>
              <a:xfrm>
                <a:off x="0" y="185737"/>
                <a:ext cx="3286125" cy="16001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8589" tIns="148589" rIns="148589" bIns="148589" numCol="1" anchor="ctr">
                <a:spAutoFit/>
              </a:bodyPr>
              <a:lstStyle>
                <a:lvl1pPr algn="ctr" defTabSz="1733550">
                  <a:lnSpc>
                    <a:spcPct val="90000"/>
                  </a:lnSpc>
                  <a:spcBef>
                    <a:spcPts val="1600"/>
                  </a:spcBef>
                  <a:defRPr sz="3900">
                    <a:solidFill>
                      <a:srgbClr val="FFFFFF"/>
                    </a:solidFill>
                  </a:defRPr>
                </a:lvl1pPr>
              </a:lstStyle>
              <a:p>
                <a:pPr/>
                <a:r>
                  <a:t>万物皆量子比特</a:t>
                </a:r>
              </a:p>
            </p:txBody>
          </p:sp>
        </p:grpSp>
        <p:grpSp>
          <p:nvGrpSpPr>
            <p:cNvPr id="606" name="成组"/>
            <p:cNvGrpSpPr/>
            <p:nvPr/>
          </p:nvGrpSpPr>
          <p:grpSpPr>
            <a:xfrm>
              <a:off x="3614736" y="2567306"/>
              <a:ext cx="3286127" cy="1971677"/>
              <a:chOff x="0" y="0"/>
              <a:chExt cx="3286126" cy="1971675"/>
            </a:xfrm>
          </p:grpSpPr>
          <p:sp>
            <p:nvSpPr>
              <p:cNvPr id="604" name="矩形"/>
              <p:cNvSpPr/>
              <p:nvPr/>
            </p:nvSpPr>
            <p:spPr>
              <a:xfrm>
                <a:off x="-1" y="0"/>
                <a:ext cx="3286128" cy="1971676"/>
              </a:xfrm>
              <a:prstGeom prst="rect">
                <a:avLst/>
              </a:prstGeom>
              <a:solidFill>
                <a:schemeClr val="accent6"/>
              </a:solidFill>
              <a:ln w="12700" cap="flat">
                <a:solidFill>
                  <a:srgbClr val="FFFFFF"/>
                </a:solidFill>
                <a:prstDash val="solid"/>
                <a:miter lim="800000"/>
              </a:ln>
              <a:effectLst/>
            </p:spPr>
            <p:txBody>
              <a:bodyPr wrap="square" lIns="45718" tIns="45718" rIns="45718" bIns="45718" numCol="1" anchor="ctr">
                <a:noAutofit/>
              </a:bodyPr>
              <a:lstStyle/>
              <a:p>
                <a:pPr algn="ctr" defTabSz="1733550">
                  <a:lnSpc>
                    <a:spcPct val="90000"/>
                  </a:lnSpc>
                  <a:spcBef>
                    <a:spcPts val="1100"/>
                  </a:spcBef>
                  <a:defRPr sz="3900">
                    <a:solidFill>
                      <a:srgbClr val="FFFFFF"/>
                    </a:solidFill>
                  </a:defRPr>
                </a:pPr>
              </a:p>
            </p:txBody>
          </p:sp>
          <p:sp>
            <p:nvSpPr>
              <p:cNvPr id="605" name="大脑信息处理"/>
              <p:cNvSpPr txBox="1"/>
              <p:nvPr/>
            </p:nvSpPr>
            <p:spPr>
              <a:xfrm>
                <a:off x="-1" y="494347"/>
                <a:ext cx="3286128" cy="9829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8589" tIns="148589" rIns="148589" bIns="148589" numCol="1" anchor="ctr">
                <a:spAutoFit/>
              </a:bodyPr>
              <a:lstStyle>
                <a:lvl1pPr algn="ctr" defTabSz="1733550">
                  <a:lnSpc>
                    <a:spcPct val="90000"/>
                  </a:lnSpc>
                  <a:spcBef>
                    <a:spcPts val="1600"/>
                  </a:spcBef>
                  <a:defRPr sz="3900">
                    <a:solidFill>
                      <a:srgbClr val="FFFFFF"/>
                    </a:solidFill>
                  </a:defRPr>
                </a:lvl1pPr>
              </a:lstStyle>
              <a:p>
                <a:pPr/>
                <a:r>
                  <a:t>大脑信息处理</a:t>
                </a:r>
              </a:p>
            </p:txBody>
          </p:sp>
        </p:grpSp>
        <p:grpSp>
          <p:nvGrpSpPr>
            <p:cNvPr id="609" name="成组"/>
            <p:cNvGrpSpPr/>
            <p:nvPr/>
          </p:nvGrpSpPr>
          <p:grpSpPr>
            <a:xfrm>
              <a:off x="7229475" y="2567306"/>
              <a:ext cx="3286125" cy="1971677"/>
              <a:chOff x="0" y="0"/>
              <a:chExt cx="3286125" cy="1971675"/>
            </a:xfrm>
          </p:grpSpPr>
          <p:sp>
            <p:nvSpPr>
              <p:cNvPr id="607" name="矩形"/>
              <p:cNvSpPr/>
              <p:nvPr/>
            </p:nvSpPr>
            <p:spPr>
              <a:xfrm>
                <a:off x="0" y="0"/>
                <a:ext cx="3286125" cy="1971676"/>
              </a:xfrm>
              <a:prstGeom prst="rect">
                <a:avLst/>
              </a:prstGeom>
              <a:solidFill>
                <a:schemeClr val="accent2"/>
              </a:solidFill>
              <a:ln w="12700" cap="flat">
                <a:solidFill>
                  <a:srgbClr val="FFFFFF"/>
                </a:solidFill>
                <a:prstDash val="solid"/>
                <a:miter lim="800000"/>
              </a:ln>
              <a:effectLst/>
            </p:spPr>
            <p:txBody>
              <a:bodyPr wrap="square" lIns="45718" tIns="45718" rIns="45718" bIns="45718" numCol="1" anchor="ctr">
                <a:noAutofit/>
              </a:bodyPr>
              <a:lstStyle/>
              <a:p>
                <a:pPr algn="ctr" defTabSz="1733550">
                  <a:lnSpc>
                    <a:spcPct val="90000"/>
                  </a:lnSpc>
                  <a:spcBef>
                    <a:spcPts val="1100"/>
                  </a:spcBef>
                  <a:defRPr sz="3900">
                    <a:solidFill>
                      <a:srgbClr val="FFFFFF"/>
                    </a:solidFill>
                  </a:defRPr>
                </a:pPr>
              </a:p>
            </p:txBody>
          </p:sp>
          <p:sp>
            <p:nvSpPr>
              <p:cNvPr id="608" name="Causal deconvolution"/>
              <p:cNvSpPr txBox="1"/>
              <p:nvPr/>
            </p:nvSpPr>
            <p:spPr>
              <a:xfrm>
                <a:off x="0" y="61410"/>
                <a:ext cx="3286125" cy="18488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8589" tIns="148589" rIns="148589" bIns="148589" numCol="1" anchor="ctr">
                <a:spAutoFit/>
              </a:bodyPr>
              <a:lstStyle>
                <a:lvl1pPr algn="ctr" defTabSz="1733550">
                  <a:lnSpc>
                    <a:spcPct val="90000"/>
                  </a:lnSpc>
                  <a:spcBef>
                    <a:spcPts val="1600"/>
                  </a:spcBef>
                  <a:defRPr sz="3900">
                    <a:solidFill>
                      <a:srgbClr val="FFFFFF"/>
                    </a:solidFill>
                  </a:defRPr>
                </a:lvl1pPr>
              </a:lstStyle>
              <a:p>
                <a:pPr/>
                <a:r>
                  <a:t>Causal deconvolution</a:t>
                </a:r>
              </a:p>
            </p:txBody>
          </p:sp>
        </p:grpSp>
      </p:gr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14" name="Picture 12" descr="Picture 12"/>
          <p:cNvPicPr>
            <a:picLocks noChangeAspect="1"/>
          </p:cNvPicPr>
          <p:nvPr/>
        </p:nvPicPr>
        <p:blipFill>
          <a:blip r:embed="rId2">
            <a:extLst/>
          </a:blip>
          <a:srcRect l="0" t="0" r="9091" b="23390"/>
          <a:stretch>
            <a:fillRect/>
          </a:stretch>
        </p:blipFill>
        <p:spPr>
          <a:xfrm>
            <a:off x="19" y="9"/>
            <a:ext cx="12191983" cy="6857992"/>
          </a:xfrm>
          <a:prstGeom prst="rect">
            <a:avLst/>
          </a:prstGeom>
          <a:ln w="12700">
            <a:miter lim="400000"/>
          </a:ln>
        </p:spPr>
      </p:pic>
      <p:sp>
        <p:nvSpPr>
          <p:cNvPr id="615" name="Rectangle 37"/>
          <p:cNvSpPr/>
          <p:nvPr/>
        </p:nvSpPr>
        <p:spPr>
          <a:xfrm>
            <a:off x="0" y="0"/>
            <a:ext cx="12192000" cy="6858000"/>
          </a:xfrm>
          <a:prstGeom prst="rect">
            <a:avLst/>
          </a:prstGeom>
          <a:gradFill>
            <a:gsLst>
              <a:gs pos="10000">
                <a:srgbClr val="E7E6E6">
                  <a:alpha val="68000"/>
                </a:srgbClr>
              </a:gs>
              <a:gs pos="85000">
                <a:srgbClr val="E7E6E6">
                  <a:alpha val="97000"/>
                </a:srgbClr>
              </a:gs>
            </a:gsLst>
            <a:path path="circle">
              <a:fillToRect l="37721" t="-19636" r="62278" b="119636"/>
            </a:path>
          </a:gradFill>
          <a:ln w="12700">
            <a:miter lim="400000"/>
          </a:ln>
        </p:spPr>
        <p:txBody>
          <a:bodyPr lIns="45718" tIns="45718" rIns="45718" bIns="45718" anchor="ctr"/>
          <a:lstStyle/>
          <a:p>
            <a:pPr algn="ctr">
              <a:defRPr>
                <a:solidFill>
                  <a:srgbClr val="FFFFFF"/>
                </a:solidFill>
              </a:defRPr>
            </a:pPr>
          </a:p>
        </p:txBody>
      </p:sp>
      <p:sp>
        <p:nvSpPr>
          <p:cNvPr id="616" name="标题 1"/>
          <p:cNvSpPr txBox="1"/>
          <p:nvPr>
            <p:ph type="title"/>
          </p:nvPr>
        </p:nvSpPr>
        <p:spPr>
          <a:prstGeom prst="rect">
            <a:avLst/>
          </a:prstGeom>
        </p:spPr>
        <p:txBody>
          <a:bodyPr/>
          <a:lstStyle>
            <a:lvl1pPr>
              <a:defRPr>
                <a:latin typeface="华文细黑"/>
                <a:ea typeface="华文细黑"/>
                <a:cs typeface="华文细黑"/>
                <a:sym typeface="华文细黑"/>
              </a:defRPr>
            </a:lvl1pPr>
          </a:lstStyle>
          <a:p>
            <a:pPr/>
            <a:r>
              <a:t>Causal AI: 信息视角下因果理论</a:t>
            </a:r>
          </a:p>
        </p:txBody>
      </p:sp>
      <p:sp>
        <p:nvSpPr>
          <p:cNvPr id="617" name="正文"/>
          <p:cNvSpPr txBox="1"/>
          <p:nvPr>
            <p:ph type="body" idx="1"/>
          </p:nvPr>
        </p:nvSpPr>
        <p:spPr>
          <a:prstGeom prst="rect">
            <a:avLst/>
          </a:prstGeom>
        </p:spPr>
        <p:txBody>
          <a:bodyPr/>
          <a:lstStyle/>
          <a:p>
            <a:pPr/>
          </a:p>
        </p:txBody>
      </p:sp>
      <p:grpSp>
        <p:nvGrpSpPr>
          <p:cNvPr id="636" name="图示 11"/>
          <p:cNvGrpSpPr/>
          <p:nvPr/>
        </p:nvGrpSpPr>
        <p:grpSpPr>
          <a:xfrm>
            <a:off x="838199" y="1849884"/>
            <a:ext cx="10515602" cy="4587507"/>
            <a:chOff x="0" y="0"/>
            <a:chExt cx="10515600" cy="4587505"/>
          </a:xfrm>
        </p:grpSpPr>
        <p:sp>
          <p:nvSpPr>
            <p:cNvPr id="618" name="矩形"/>
            <p:cNvSpPr/>
            <p:nvPr/>
          </p:nvSpPr>
          <p:spPr>
            <a:xfrm>
              <a:off x="0" y="565583"/>
              <a:ext cx="10515601" cy="478801"/>
            </a:xfrm>
            <a:prstGeom prst="rect">
              <a:avLst/>
            </a:prstGeom>
            <a:solidFill>
              <a:srgbClr val="FFFFFF">
                <a:alpha val="90000"/>
              </a:srgbClr>
            </a:solidFill>
            <a:ln w="6350" cap="flat">
              <a:solidFill>
                <a:schemeClr val="accent6"/>
              </a:solidFill>
              <a:prstDash val="solid"/>
              <a:miter lim="800000"/>
            </a:ln>
            <a:effectLst/>
          </p:spPr>
          <p:txBody>
            <a:bodyPr wrap="square" lIns="45718" tIns="45718" rIns="45718" bIns="45718" numCol="1" anchor="t">
              <a:noAutofit/>
            </a:bodyPr>
            <a:lstStyle/>
            <a:p>
              <a:pPr/>
            </a:p>
          </p:txBody>
        </p:sp>
        <p:grpSp>
          <p:nvGrpSpPr>
            <p:cNvPr id="621" name="成组"/>
            <p:cNvGrpSpPr/>
            <p:nvPr/>
          </p:nvGrpSpPr>
          <p:grpSpPr>
            <a:xfrm>
              <a:off x="3434" y="-1"/>
              <a:ext cx="7360924" cy="560883"/>
              <a:chOff x="0" y="0"/>
              <a:chExt cx="7360922" cy="560882"/>
            </a:xfrm>
          </p:grpSpPr>
          <p:sp>
            <p:nvSpPr>
              <p:cNvPr id="619" name="圆角矩形"/>
              <p:cNvSpPr/>
              <p:nvPr/>
            </p:nvSpPr>
            <p:spPr>
              <a:xfrm>
                <a:off x="0" y="-1"/>
                <a:ext cx="7360923" cy="560884"/>
              </a:xfrm>
              <a:prstGeom prst="roundRect">
                <a:avLst>
                  <a:gd name="adj" fmla="val 16667"/>
                </a:avLst>
              </a:prstGeom>
              <a:gradFill flip="none" rotWithShape="1">
                <a:gsLst>
                  <a:gs pos="0">
                    <a:srgbClr val="80B860"/>
                  </a:gs>
                  <a:gs pos="50000">
                    <a:srgbClr val="6FB242"/>
                  </a:gs>
                  <a:gs pos="100000">
                    <a:srgbClr val="61A236"/>
                  </a:gs>
                </a:gsLst>
                <a:lin ang="5400000" scaled="0"/>
              </a:gradFill>
              <a:ln w="12700" cap="flat">
                <a:noFill/>
                <a:miter lim="400000"/>
              </a:ln>
              <a:effectLst/>
            </p:spPr>
            <p:txBody>
              <a:bodyPr wrap="square" lIns="45718" tIns="45718" rIns="45718" bIns="45718" numCol="1" anchor="ctr">
                <a:noAutofit/>
              </a:bodyPr>
              <a:lstStyle/>
              <a:p>
                <a:pPr defTabSz="844550">
                  <a:lnSpc>
                    <a:spcPct val="90000"/>
                  </a:lnSpc>
                  <a:spcBef>
                    <a:spcPts val="700"/>
                  </a:spcBef>
                  <a:defRPr sz="1900">
                    <a:solidFill>
                      <a:srgbClr val="FFFFFF"/>
                    </a:solidFill>
                  </a:defRPr>
                </a:pPr>
              </a:p>
            </p:txBody>
          </p:sp>
          <p:sp>
            <p:nvSpPr>
              <p:cNvPr id="620" name="人工智能简介"/>
              <p:cNvSpPr txBox="1"/>
              <p:nvPr/>
            </p:nvSpPr>
            <p:spPr>
              <a:xfrm>
                <a:off x="27379" y="115339"/>
                <a:ext cx="7306166" cy="330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844550">
                  <a:lnSpc>
                    <a:spcPct val="90000"/>
                  </a:lnSpc>
                  <a:spcBef>
                    <a:spcPts val="700"/>
                  </a:spcBef>
                  <a:defRPr sz="1900">
                    <a:solidFill>
                      <a:srgbClr val="FFFFFF"/>
                    </a:solidFill>
                  </a:defRPr>
                </a:lvl1pPr>
              </a:lstStyle>
              <a:p>
                <a:pPr/>
                <a:r>
                  <a:t>人工智能简介</a:t>
                </a:r>
              </a:p>
            </p:txBody>
          </p:sp>
        </p:grpSp>
        <p:sp>
          <p:nvSpPr>
            <p:cNvPr id="622" name="矩形"/>
            <p:cNvSpPr/>
            <p:nvPr/>
          </p:nvSpPr>
          <p:spPr>
            <a:xfrm>
              <a:off x="0" y="1427422"/>
              <a:ext cx="10515601" cy="478802"/>
            </a:xfrm>
            <a:prstGeom prst="rect">
              <a:avLst/>
            </a:prstGeom>
            <a:solidFill>
              <a:srgbClr val="FFFFFF">
                <a:alpha val="90000"/>
              </a:srgbClr>
            </a:solidFill>
            <a:ln w="6350" cap="flat">
              <a:solidFill>
                <a:schemeClr val="accent6"/>
              </a:solidFill>
              <a:prstDash val="solid"/>
              <a:miter lim="800000"/>
            </a:ln>
            <a:effectLst/>
          </p:spPr>
          <p:txBody>
            <a:bodyPr wrap="square" lIns="45718" tIns="45718" rIns="45718" bIns="45718" numCol="1" anchor="t">
              <a:noAutofit/>
            </a:bodyPr>
            <a:lstStyle/>
            <a:p>
              <a:pPr/>
            </a:p>
          </p:txBody>
        </p:sp>
        <p:grpSp>
          <p:nvGrpSpPr>
            <p:cNvPr id="625" name="成组"/>
            <p:cNvGrpSpPr/>
            <p:nvPr/>
          </p:nvGrpSpPr>
          <p:grpSpPr>
            <a:xfrm>
              <a:off x="3434" y="957039"/>
              <a:ext cx="7360924" cy="560883"/>
              <a:chOff x="0" y="0"/>
              <a:chExt cx="7360922" cy="560882"/>
            </a:xfrm>
          </p:grpSpPr>
          <p:sp>
            <p:nvSpPr>
              <p:cNvPr id="623" name="圆角矩形"/>
              <p:cNvSpPr/>
              <p:nvPr/>
            </p:nvSpPr>
            <p:spPr>
              <a:xfrm>
                <a:off x="0" y="-1"/>
                <a:ext cx="7360923" cy="560884"/>
              </a:xfrm>
              <a:prstGeom prst="roundRect">
                <a:avLst>
                  <a:gd name="adj" fmla="val 16667"/>
                </a:avLst>
              </a:prstGeom>
              <a:gradFill flip="none" rotWithShape="1">
                <a:gsLst>
                  <a:gs pos="0">
                    <a:srgbClr val="80B860"/>
                  </a:gs>
                  <a:gs pos="50000">
                    <a:srgbClr val="6FB242"/>
                  </a:gs>
                  <a:gs pos="100000">
                    <a:srgbClr val="61A236"/>
                  </a:gs>
                </a:gsLst>
                <a:lin ang="5400000" scaled="0"/>
              </a:gradFill>
              <a:ln w="12700" cap="flat">
                <a:noFill/>
                <a:miter lim="400000"/>
              </a:ln>
              <a:effectLst/>
            </p:spPr>
            <p:txBody>
              <a:bodyPr wrap="square" lIns="45718" tIns="45718" rIns="45718" bIns="45718" numCol="1" anchor="ctr">
                <a:noAutofit/>
              </a:bodyPr>
              <a:lstStyle/>
              <a:p>
                <a:pPr defTabSz="844550">
                  <a:lnSpc>
                    <a:spcPct val="90000"/>
                  </a:lnSpc>
                  <a:spcBef>
                    <a:spcPts val="700"/>
                  </a:spcBef>
                  <a:defRPr sz="1900">
                    <a:solidFill>
                      <a:srgbClr val="FFFFFF"/>
                    </a:solidFill>
                  </a:defRPr>
                </a:pPr>
              </a:p>
            </p:txBody>
          </p:sp>
          <p:sp>
            <p:nvSpPr>
              <p:cNvPr id="624" name="因果革命"/>
              <p:cNvSpPr txBox="1"/>
              <p:nvPr/>
            </p:nvSpPr>
            <p:spPr>
              <a:xfrm>
                <a:off x="27379" y="115339"/>
                <a:ext cx="7306166" cy="330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844550">
                  <a:lnSpc>
                    <a:spcPct val="90000"/>
                  </a:lnSpc>
                  <a:spcBef>
                    <a:spcPts val="700"/>
                  </a:spcBef>
                  <a:defRPr sz="1900">
                    <a:solidFill>
                      <a:srgbClr val="FFFFFF"/>
                    </a:solidFill>
                  </a:defRPr>
                </a:lvl1pPr>
              </a:lstStyle>
              <a:p>
                <a:pPr/>
                <a:r>
                  <a:t>因果革命</a:t>
                </a:r>
              </a:p>
            </p:txBody>
          </p:sp>
        </p:grpSp>
        <p:grpSp>
          <p:nvGrpSpPr>
            <p:cNvPr id="628" name="成组"/>
            <p:cNvGrpSpPr/>
            <p:nvPr/>
          </p:nvGrpSpPr>
          <p:grpSpPr>
            <a:xfrm>
              <a:off x="0" y="2289261"/>
              <a:ext cx="10515601" cy="1436404"/>
              <a:chOff x="0" y="0"/>
              <a:chExt cx="10515600" cy="1436403"/>
            </a:xfrm>
          </p:grpSpPr>
          <p:sp>
            <p:nvSpPr>
              <p:cNvPr id="626" name="矩形"/>
              <p:cNvSpPr/>
              <p:nvPr/>
            </p:nvSpPr>
            <p:spPr>
              <a:xfrm>
                <a:off x="0" y="-1"/>
                <a:ext cx="10515601" cy="1436404"/>
              </a:xfrm>
              <a:prstGeom prst="rect">
                <a:avLst/>
              </a:prstGeom>
              <a:solidFill>
                <a:srgbClr val="FFFFFF">
                  <a:alpha val="90000"/>
                </a:srgbClr>
              </a:solidFill>
              <a:ln w="6350" cap="flat">
                <a:solidFill>
                  <a:schemeClr val="accent6"/>
                </a:solidFill>
                <a:prstDash val="solid"/>
                <a:miter lim="800000"/>
              </a:ln>
              <a:effectLst/>
            </p:spPr>
            <p:txBody>
              <a:bodyPr wrap="square" lIns="45718" tIns="45718" rIns="45718" bIns="45718" numCol="1" anchor="t">
                <a:noAutofit/>
              </a:bodyPr>
              <a:lstStyle/>
              <a:p>
                <a:pPr defTabSz="844550">
                  <a:lnSpc>
                    <a:spcPct val="90000"/>
                  </a:lnSpc>
                  <a:spcBef>
                    <a:spcPts val="300"/>
                  </a:spcBef>
                  <a:defRPr sz="1900"/>
                </a:pPr>
              </a:p>
            </p:txBody>
          </p:sp>
          <p:sp>
            <p:nvSpPr>
              <p:cNvPr id="627" name="Causality as Information transfer…"/>
              <p:cNvSpPr txBox="1"/>
              <p:nvPr/>
            </p:nvSpPr>
            <p:spPr>
              <a:xfrm>
                <a:off x="0" y="0"/>
                <a:ext cx="10515601" cy="11224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5128" tIns="135128" rIns="135128" bIns="135128" numCol="1" anchor="t">
                <a:spAutoFit/>
              </a:bodyPr>
              <a:lstStyle/>
              <a:p>
                <a:pPr lvl="1" marL="171449" indent="-171449" defTabSz="844550">
                  <a:lnSpc>
                    <a:spcPct val="90000"/>
                  </a:lnSpc>
                  <a:spcBef>
                    <a:spcPts val="300"/>
                  </a:spcBef>
                  <a:buSzPct val="100000"/>
                  <a:buChar char="•"/>
                  <a:defRPr sz="1900"/>
                </a:pPr>
                <a:r>
                  <a:t> Causality as Information transfer</a:t>
                </a:r>
              </a:p>
              <a:p>
                <a:pPr lvl="1" marL="171449" indent="-171449" defTabSz="844550">
                  <a:lnSpc>
                    <a:spcPct val="90000"/>
                  </a:lnSpc>
                  <a:spcBef>
                    <a:spcPts val="300"/>
                  </a:spcBef>
                  <a:buSzPct val="100000"/>
                  <a:buChar char="•"/>
                  <a:defRPr b="1" sz="1900">
                    <a:solidFill>
                      <a:srgbClr val="0433FF"/>
                    </a:solidFill>
                  </a:defRPr>
                </a:pPr>
                <a:r>
                  <a:t> do intervention &amp; info intervention</a:t>
                </a:r>
              </a:p>
              <a:p>
                <a:pPr lvl="1" marL="171449" indent="-171449" defTabSz="844550">
                  <a:lnSpc>
                    <a:spcPct val="90000"/>
                  </a:lnSpc>
                  <a:spcBef>
                    <a:spcPts val="300"/>
                  </a:spcBef>
                  <a:buSzPct val="100000"/>
                  <a:buChar char="•"/>
                  <a:defRPr sz="1900"/>
                </a:pPr>
                <a:r>
                  <a:t> Info Causal Models</a:t>
                </a:r>
              </a:p>
            </p:txBody>
          </p:sp>
        </p:grpSp>
        <p:grpSp>
          <p:nvGrpSpPr>
            <p:cNvPr id="631" name="成组"/>
            <p:cNvGrpSpPr/>
            <p:nvPr/>
          </p:nvGrpSpPr>
          <p:grpSpPr>
            <a:xfrm>
              <a:off x="3434" y="1807288"/>
              <a:ext cx="7360924" cy="560883"/>
              <a:chOff x="0" y="0"/>
              <a:chExt cx="7360922" cy="560882"/>
            </a:xfrm>
          </p:grpSpPr>
          <p:sp>
            <p:nvSpPr>
              <p:cNvPr id="629" name="圆角矩形"/>
              <p:cNvSpPr/>
              <p:nvPr/>
            </p:nvSpPr>
            <p:spPr>
              <a:xfrm>
                <a:off x="0" y="-1"/>
                <a:ext cx="7360923" cy="560884"/>
              </a:xfrm>
              <a:prstGeom prst="roundRect">
                <a:avLst>
                  <a:gd name="adj" fmla="val 16667"/>
                </a:avLst>
              </a:prstGeom>
              <a:gradFill flip="none" rotWithShape="1">
                <a:gsLst>
                  <a:gs pos="0">
                    <a:srgbClr val="80B860"/>
                  </a:gs>
                  <a:gs pos="50000">
                    <a:srgbClr val="6FB242"/>
                  </a:gs>
                  <a:gs pos="100000">
                    <a:srgbClr val="61A236"/>
                  </a:gs>
                </a:gsLst>
                <a:lin ang="5400000" scaled="0"/>
              </a:gradFill>
              <a:ln w="12700" cap="flat">
                <a:noFill/>
                <a:miter lim="400000"/>
              </a:ln>
              <a:effectLst/>
            </p:spPr>
            <p:txBody>
              <a:bodyPr wrap="square" lIns="45718" tIns="45718" rIns="45718" bIns="45718" numCol="1" anchor="ctr">
                <a:noAutofit/>
              </a:bodyPr>
              <a:lstStyle/>
              <a:p>
                <a:pPr defTabSz="844550">
                  <a:lnSpc>
                    <a:spcPct val="90000"/>
                  </a:lnSpc>
                  <a:spcBef>
                    <a:spcPts val="700"/>
                  </a:spcBef>
                  <a:defRPr sz="1900">
                    <a:solidFill>
                      <a:srgbClr val="FFFFFF"/>
                    </a:solidFill>
                  </a:defRPr>
                </a:pPr>
              </a:p>
            </p:txBody>
          </p:sp>
          <p:sp>
            <p:nvSpPr>
              <p:cNvPr id="630" name="信息因果模型"/>
              <p:cNvSpPr txBox="1"/>
              <p:nvPr/>
            </p:nvSpPr>
            <p:spPr>
              <a:xfrm>
                <a:off x="27379" y="116927"/>
                <a:ext cx="7306166" cy="327026"/>
              </a:xfrm>
              <a:prstGeom prst="rect">
                <a:avLst/>
              </a:prstGeom>
              <a:gradFill flip="none" rotWithShape="1">
                <a:gsLst>
                  <a:gs pos="0">
                    <a:srgbClr val="499CE7"/>
                  </a:gs>
                  <a:gs pos="100000">
                    <a:schemeClr val="accent5">
                      <a:hueOff val="329330"/>
                      <a:satOff val="40776"/>
                      <a:lumOff val="24655"/>
                    </a:schemeClr>
                  </a:gs>
                </a:gsLst>
                <a:lin ang="16200000" scaled="0"/>
              </a:gradFill>
              <a:ln w="9525" cap="flat">
                <a:solidFill>
                  <a:srgbClr val="5698D3"/>
                </a:solidFill>
                <a:prstDash val="solid"/>
                <a:round/>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a:solidFill>
                      <a:srgbClr val="FFFFFF"/>
                    </a:solidFill>
                  </a:defRPr>
                </a:lvl1pPr>
              </a:lstStyle>
              <a:p>
                <a:pPr/>
                <a:r>
                  <a:t>信息因果模型</a:t>
                </a:r>
              </a:p>
            </p:txBody>
          </p:sp>
        </p:grpSp>
        <p:sp>
          <p:nvSpPr>
            <p:cNvPr id="632" name="矩形"/>
            <p:cNvSpPr/>
            <p:nvPr/>
          </p:nvSpPr>
          <p:spPr>
            <a:xfrm>
              <a:off x="0" y="4108703"/>
              <a:ext cx="10515601" cy="478802"/>
            </a:xfrm>
            <a:prstGeom prst="rect">
              <a:avLst/>
            </a:prstGeom>
            <a:solidFill>
              <a:srgbClr val="FFFFFF">
                <a:alpha val="90000"/>
              </a:srgbClr>
            </a:solidFill>
            <a:ln w="6350" cap="flat">
              <a:solidFill>
                <a:schemeClr val="accent6"/>
              </a:solidFill>
              <a:prstDash val="solid"/>
              <a:miter lim="800000"/>
            </a:ln>
            <a:effectLst/>
          </p:spPr>
          <p:txBody>
            <a:bodyPr wrap="square" lIns="45718" tIns="45718" rIns="45718" bIns="45718" numCol="1" anchor="t">
              <a:noAutofit/>
            </a:bodyPr>
            <a:lstStyle/>
            <a:p>
              <a:pPr/>
            </a:p>
          </p:txBody>
        </p:sp>
        <p:grpSp>
          <p:nvGrpSpPr>
            <p:cNvPr id="635" name="成组"/>
            <p:cNvGrpSpPr/>
            <p:nvPr/>
          </p:nvGrpSpPr>
          <p:grpSpPr>
            <a:xfrm>
              <a:off x="3434" y="3614576"/>
              <a:ext cx="7360924" cy="560883"/>
              <a:chOff x="0" y="0"/>
              <a:chExt cx="7360922" cy="560882"/>
            </a:xfrm>
          </p:grpSpPr>
          <p:sp>
            <p:nvSpPr>
              <p:cNvPr id="633" name="圆角矩形"/>
              <p:cNvSpPr/>
              <p:nvPr/>
            </p:nvSpPr>
            <p:spPr>
              <a:xfrm>
                <a:off x="0" y="-1"/>
                <a:ext cx="7360923" cy="560884"/>
              </a:xfrm>
              <a:prstGeom prst="roundRect">
                <a:avLst>
                  <a:gd name="adj" fmla="val 16667"/>
                </a:avLst>
              </a:prstGeom>
              <a:gradFill flip="none" rotWithShape="1">
                <a:gsLst>
                  <a:gs pos="0">
                    <a:srgbClr val="80B860"/>
                  </a:gs>
                  <a:gs pos="50000">
                    <a:srgbClr val="6FB242"/>
                  </a:gs>
                  <a:gs pos="100000">
                    <a:srgbClr val="61A236"/>
                  </a:gs>
                </a:gsLst>
                <a:lin ang="5400000" scaled="0"/>
              </a:gradFill>
              <a:ln w="12700" cap="flat">
                <a:noFill/>
                <a:miter lim="400000"/>
              </a:ln>
              <a:effectLst/>
            </p:spPr>
            <p:txBody>
              <a:bodyPr wrap="square" lIns="45718" tIns="45718" rIns="45718" bIns="45718" numCol="1" anchor="ctr">
                <a:noAutofit/>
              </a:bodyPr>
              <a:lstStyle/>
              <a:p>
                <a:pPr defTabSz="844550">
                  <a:lnSpc>
                    <a:spcPct val="90000"/>
                  </a:lnSpc>
                  <a:spcBef>
                    <a:spcPts val="700"/>
                  </a:spcBef>
                  <a:defRPr sz="1900">
                    <a:solidFill>
                      <a:srgbClr val="FFFFFF"/>
                    </a:solidFill>
                  </a:defRPr>
                </a:pPr>
              </a:p>
            </p:txBody>
          </p:sp>
          <p:sp>
            <p:nvSpPr>
              <p:cNvPr id="634" name="思考和展望 CausalAI"/>
              <p:cNvSpPr txBox="1"/>
              <p:nvPr/>
            </p:nvSpPr>
            <p:spPr>
              <a:xfrm>
                <a:off x="27379" y="115340"/>
                <a:ext cx="7306166" cy="330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844550">
                  <a:lnSpc>
                    <a:spcPct val="90000"/>
                  </a:lnSpc>
                  <a:spcBef>
                    <a:spcPts val="700"/>
                  </a:spcBef>
                  <a:defRPr sz="1900">
                    <a:solidFill>
                      <a:srgbClr val="FFFFFF"/>
                    </a:solidFill>
                  </a:defRPr>
                </a:lvl1pPr>
              </a:lstStyle>
              <a:p>
                <a:pPr/>
                <a:r>
                  <a:t>思考和展望 CausalAI</a:t>
                </a:r>
              </a:p>
            </p:txBody>
          </p:sp>
        </p:gr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8" name="Rectangle 7"/>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639" name="Rectangle 9"/>
          <p:cNvSpPr/>
          <p:nvPr/>
        </p:nvSpPr>
        <p:spPr>
          <a:xfrm>
            <a:off x="3046" y="1084745"/>
            <a:ext cx="12188956" cy="3294211"/>
          </a:xfrm>
          <a:prstGeom prst="rect">
            <a:avLst/>
          </a:prstGeom>
          <a:gradFill>
            <a:gsLst>
              <a:gs pos="0">
                <a:srgbClr val="3965B5"/>
              </a:gs>
              <a:gs pos="25000">
                <a:srgbClr val="3965B5"/>
              </a:gs>
              <a:gs pos="94000">
                <a:srgbClr val="3B3838"/>
              </a:gs>
              <a:gs pos="100000">
                <a:srgbClr val="3B3838"/>
              </a:gs>
            </a:gsLst>
            <a:lin ang="4200000"/>
          </a:gradFill>
          <a:ln w="12700">
            <a:miter lim="400000"/>
          </a:ln>
        </p:spPr>
        <p:txBody>
          <a:bodyPr lIns="45718" tIns="45718" rIns="45718" bIns="45718" anchor="ctr"/>
          <a:lstStyle/>
          <a:p>
            <a:pPr algn="ctr">
              <a:defRPr>
                <a:solidFill>
                  <a:srgbClr val="FFFFFF"/>
                </a:solidFill>
              </a:defRPr>
            </a:pPr>
          </a:p>
        </p:txBody>
      </p:sp>
      <p:pic>
        <p:nvPicPr>
          <p:cNvPr id="640" name="Picture 11" descr="Picture 11"/>
          <p:cNvPicPr>
            <a:picLocks noChangeAspect="1"/>
          </p:cNvPicPr>
          <p:nvPr/>
        </p:nvPicPr>
        <p:blipFill>
          <a:blip r:embed="rId2">
            <a:extLst/>
          </a:blip>
          <a:srcRect l="8235" t="0" r="8212" b="45500"/>
          <a:stretch>
            <a:fillRect/>
          </a:stretch>
        </p:blipFill>
        <p:spPr>
          <a:xfrm flipH="1" rot="10800000">
            <a:off x="-1" y="-1"/>
            <a:ext cx="12192001" cy="4473361"/>
          </a:xfrm>
          <a:prstGeom prst="rect">
            <a:avLst/>
          </a:prstGeom>
          <a:ln w="12700">
            <a:miter lim="400000"/>
          </a:ln>
        </p:spPr>
      </p:pic>
      <p:sp>
        <p:nvSpPr>
          <p:cNvPr id="641" name="Title 2"/>
          <p:cNvSpPr txBox="1"/>
          <p:nvPr>
            <p:ph type="title"/>
          </p:nvPr>
        </p:nvSpPr>
        <p:spPr>
          <a:xfrm>
            <a:off x="753925" y="2076450"/>
            <a:ext cx="10684151" cy="1345134"/>
          </a:xfrm>
          <a:prstGeom prst="rect">
            <a:avLst/>
          </a:prstGeom>
        </p:spPr>
        <p:txBody>
          <a:bodyPr/>
          <a:lstStyle>
            <a:lvl1pPr algn="ctr" defTabSz="896111">
              <a:defRPr sz="5488">
                <a:solidFill>
                  <a:srgbClr val="FFFFFF"/>
                </a:solidFill>
              </a:defRPr>
            </a:lvl1pPr>
          </a:lstStyle>
          <a:p>
            <a:pPr/>
            <a:r>
              <a:t>Do Intervention &amp; Info Intervention</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8" name="Title 2"/>
          <p:cNvSpPr txBox="1"/>
          <p:nvPr>
            <p:ph type="title"/>
          </p:nvPr>
        </p:nvSpPr>
        <p:spPr>
          <a:prstGeom prst="rect">
            <a:avLst/>
          </a:prstGeom>
        </p:spPr>
        <p:txBody>
          <a:bodyPr/>
          <a:lstStyle>
            <a:lvl1pPr algn="ctr">
              <a:defRPr>
                <a:latin typeface="华文细黑"/>
                <a:ea typeface="华文细黑"/>
                <a:cs typeface="华文细黑"/>
                <a:sym typeface="华文细黑"/>
              </a:defRPr>
            </a:lvl1pPr>
          </a:lstStyle>
          <a:p>
            <a:pPr/>
            <a:r>
              <a:t>历史</a:t>
            </a:r>
          </a:p>
        </p:txBody>
      </p:sp>
      <p:pic>
        <p:nvPicPr>
          <p:cNvPr id="319" name="Picture 6" descr="Picture 6"/>
          <p:cNvPicPr>
            <a:picLocks noChangeAspect="1"/>
          </p:cNvPicPr>
          <p:nvPr/>
        </p:nvPicPr>
        <p:blipFill>
          <a:blip r:embed="rId2">
            <a:extLst/>
          </a:blip>
          <a:stretch>
            <a:fillRect/>
          </a:stretch>
        </p:blipFill>
        <p:spPr>
          <a:xfrm>
            <a:off x="1618890" y="1442660"/>
            <a:ext cx="8982972" cy="4662791"/>
          </a:xfrm>
          <a:prstGeom prst="rect">
            <a:avLst/>
          </a:prstGeom>
          <a:ln w="12700">
            <a:miter lim="400000"/>
          </a:ln>
        </p:spPr>
      </p:pic>
      <p:sp>
        <p:nvSpPr>
          <p:cNvPr id="320" name="TextBox 7"/>
          <p:cNvSpPr txBox="1"/>
          <p:nvPr/>
        </p:nvSpPr>
        <p:spPr>
          <a:xfrm>
            <a:off x="1618891" y="6119004"/>
            <a:ext cx="8982973" cy="35903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u="sng">
                <a:latin typeface="华文细黑"/>
                <a:ea typeface="华文细黑"/>
                <a:cs typeface="华文细黑"/>
                <a:sym typeface="华文细黑"/>
              </a:defRPr>
            </a:pPr>
            <a:r>
              <a:t>参考： </a:t>
            </a:r>
            <a:r>
              <a:rPr>
                <a:solidFill>
                  <a:srgbClr val="0000FF"/>
                </a:solidFill>
                <a:uFill>
                  <a:solidFill>
                    <a:srgbClr val="0000FF"/>
                  </a:solidFill>
                </a:uFill>
                <a:hlinkClick r:id="rId3" invalidUrl="" action="" tgtFrame="" tooltip="" history="1" highlightClick="0" endSnd="0"/>
              </a:rPr>
              <a:t>浅谈人工智能：现状、任务、构架与统一</a:t>
            </a:r>
            <a:r>
              <a:rPr>
                <a:solidFill>
                  <a:srgbClr val="0000FF"/>
                </a:solidFill>
                <a:uFill>
                  <a:solidFill>
                    <a:srgbClr val="0000FF"/>
                  </a:solidFill>
                </a:uFill>
                <a:latin typeface="+mn-lt"/>
                <a:ea typeface="+mn-ea"/>
                <a:cs typeface="+mn-cs"/>
                <a:sym typeface="Arial"/>
                <a:hlinkClick r:id="rId3" invalidUrl="" action="" tgtFrame="" tooltip="" history="1" highlightClick="0" endSnd="0"/>
              </a:rPr>
              <a:t> |</a:t>
            </a:r>
            <a:r>
              <a:rPr>
                <a:solidFill>
                  <a:srgbClr val="0000FF"/>
                </a:solidFill>
                <a:uFill>
                  <a:solidFill>
                    <a:srgbClr val="0000FF"/>
                  </a:solidFill>
                </a:uFill>
                <a:latin typeface="+mn-lt"/>
                <a:ea typeface="+mn-ea"/>
                <a:cs typeface="+mn-cs"/>
                <a:sym typeface="Arial"/>
                <a:hlinkClick r:id="rId3" invalidUrl="" action="" tgtFrame="" tooltip="" history="1" highlightClick="0" endSnd="0"/>
              </a:rPr>
              <a:t> </a:t>
            </a:r>
            <a:r>
              <a:rPr>
                <a:solidFill>
                  <a:srgbClr val="0000FF"/>
                </a:solidFill>
                <a:uFill>
                  <a:solidFill>
                    <a:srgbClr val="0000FF"/>
                  </a:solidFill>
                </a:uFill>
                <a:hlinkClick r:id="rId3" invalidUrl="" action="" tgtFrame="" tooltip="" history="1" highlightClick="0" endSnd="0"/>
              </a:rPr>
              <a:t>正本清源 </a:t>
            </a:r>
            <a:r>
              <a:rPr>
                <a:solidFill>
                  <a:srgbClr val="0000FF"/>
                </a:solidFill>
                <a:uFill>
                  <a:solidFill>
                    <a:srgbClr val="0000FF"/>
                  </a:solidFill>
                </a:uFill>
                <a:latin typeface="+mn-lt"/>
                <a:ea typeface="+mn-ea"/>
                <a:cs typeface="+mn-cs"/>
                <a:sym typeface="Arial"/>
                <a:hlinkClick r:id="rId3" invalidUrl="" action="" tgtFrame="" tooltip="" history="1" highlightClick="0" endSnd="0"/>
              </a:rPr>
              <a:t>by </a:t>
            </a:r>
            <a:r>
              <a:rPr>
                <a:solidFill>
                  <a:srgbClr val="0000FF"/>
                </a:solidFill>
                <a:uFill>
                  <a:solidFill>
                    <a:srgbClr val="0000FF"/>
                  </a:solidFill>
                </a:uFill>
                <a:hlinkClick r:id="rId3" invalidUrl="" action="" tgtFrame="" tooltip="" history="1" highlightClick="0" endSnd="0"/>
              </a:rPr>
              <a:t>朱松纯</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3" name="Title 2"/>
          <p:cNvSpPr txBox="1"/>
          <p:nvPr>
            <p:ph type="title"/>
          </p:nvPr>
        </p:nvSpPr>
        <p:spPr>
          <a:prstGeom prst="rect">
            <a:avLst/>
          </a:prstGeom>
        </p:spPr>
        <p:txBody>
          <a:bodyPr/>
          <a:lstStyle>
            <a:lvl1pPr>
              <a:defRPr u="sng">
                <a:solidFill>
                  <a:srgbClr val="0000FF"/>
                </a:solidFill>
                <a:uFill>
                  <a:solidFill>
                    <a:srgbClr val="0000FF"/>
                  </a:solidFill>
                </a:uFill>
                <a:hlinkClick r:id="rId2" invalidUrl="" action="" tgtFrame="" tooltip="" history="1" highlightClick="0" endSnd="0"/>
              </a:defRPr>
            </a:lvl1pPr>
          </a:lstStyle>
          <a:p>
            <a:pPr>
              <a:defRPr>
                <a:solidFill>
                  <a:srgbClr val="0563C1"/>
                </a:solidFill>
                <a:uFill>
                  <a:solidFill>
                    <a:srgbClr val="0563C1"/>
                  </a:solidFill>
                </a:uFill>
              </a:defRPr>
            </a:pPr>
            <a:r>
              <a:rPr>
                <a:solidFill>
                  <a:srgbClr val="0000FF"/>
                </a:solidFill>
                <a:uFill>
                  <a:solidFill>
                    <a:srgbClr val="0000FF"/>
                  </a:solidFill>
                </a:uFill>
                <a:hlinkClick r:id="rId2" invalidUrl="" action="" tgtFrame="" tooltip="" history="1" highlightClick="0" endSnd="0"/>
              </a:rPr>
              <a:t>Books for Causal Inference</a:t>
            </a:r>
          </a:p>
        </p:txBody>
      </p:sp>
      <p:pic>
        <p:nvPicPr>
          <p:cNvPr id="644" name="Picture 4" descr="Picture 4"/>
          <p:cNvPicPr>
            <a:picLocks noChangeAspect="1"/>
          </p:cNvPicPr>
          <p:nvPr/>
        </p:nvPicPr>
        <p:blipFill>
          <a:blip r:embed="rId3">
            <a:extLst/>
          </a:blip>
          <a:stretch>
            <a:fillRect/>
          </a:stretch>
        </p:blipFill>
        <p:spPr>
          <a:xfrm>
            <a:off x="1655554" y="1825625"/>
            <a:ext cx="8880891" cy="4351338"/>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46" name="图像" descr="图像"/>
          <p:cNvPicPr>
            <a:picLocks noChangeAspect="1"/>
          </p:cNvPicPr>
          <p:nvPr/>
        </p:nvPicPr>
        <p:blipFill>
          <a:blip r:embed="rId2">
            <a:extLst/>
          </a:blip>
          <a:stretch>
            <a:fillRect/>
          </a:stretch>
        </p:blipFill>
        <p:spPr>
          <a:xfrm>
            <a:off x="2058882" y="0"/>
            <a:ext cx="8074236" cy="6858000"/>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8" name="Title 1"/>
          <p:cNvSpPr txBox="1"/>
          <p:nvPr>
            <p:ph type="title"/>
          </p:nvPr>
        </p:nvSpPr>
        <p:spPr>
          <a:prstGeom prst="rect">
            <a:avLst/>
          </a:prstGeom>
        </p:spPr>
        <p:txBody>
          <a:bodyPr/>
          <a:lstStyle/>
          <a:p>
            <a:pPr/>
            <a:r>
              <a:t>Seeing VS Doing</a:t>
            </a:r>
          </a:p>
        </p:txBody>
      </p:sp>
      <p:sp>
        <p:nvSpPr>
          <p:cNvPr id="649" name="Content Placeholder 2"/>
          <p:cNvSpPr txBox="1"/>
          <p:nvPr>
            <p:ph type="body" idx="1"/>
          </p:nvPr>
        </p:nvSpPr>
        <p:spPr>
          <a:prstGeom prst="rect">
            <a:avLst/>
          </a:prstGeom>
        </p:spPr>
        <p:txBody>
          <a:bodyPr/>
          <a:lstStyle/>
          <a:p>
            <a:pPr marL="0" indent="0">
              <a:buSzTx/>
              <a:buNone/>
            </a:pPr>
          </a:p>
          <a:p>
            <a:pPr>
              <a:defRPr i="1"/>
            </a:pPr>
            <a:r>
              <a:t>do-calculus. </a:t>
            </a:r>
            <a:r>
              <a:rPr i="0"/>
              <a:t>This do-intervention is called an atomic intervention as it affects a single variable that is being set to a specific value. </a:t>
            </a:r>
          </a:p>
          <a:p>
            <a:pPr/>
            <a:r>
              <a:t>Potential Outcome Framework</a:t>
            </a:r>
          </a:p>
          <a:p>
            <a:pPr>
              <a:defRPr i="1"/>
            </a:pPr>
            <a:r>
              <a:t>Regime indicator.  It</a:t>
            </a:r>
            <a:r>
              <a:rPr i="0"/>
              <a:t> consider the above 'seeing' and 'doing' as two types of regimes, a natural one and a set of interventional ones.</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1" name="Title 1"/>
          <p:cNvSpPr txBox="1"/>
          <p:nvPr>
            <p:ph type="title"/>
          </p:nvPr>
        </p:nvSpPr>
        <p:spPr>
          <a:prstGeom prst="rect">
            <a:avLst/>
          </a:prstGeom>
        </p:spPr>
        <p:txBody>
          <a:bodyPr/>
          <a:lstStyle/>
          <a:p>
            <a:pPr/>
            <a:r>
              <a:t>Potential Outcomes Framework </a:t>
            </a:r>
          </a:p>
        </p:txBody>
      </p:sp>
      <p:sp>
        <p:nvSpPr>
          <p:cNvPr id="652" name="Content Placeholder 2"/>
          <p:cNvSpPr txBox="1"/>
          <p:nvPr>
            <p:ph type="body" idx="1"/>
          </p:nvPr>
        </p:nvSpPr>
        <p:spPr>
          <a:prstGeom prst="rect">
            <a:avLst/>
          </a:prstGeom>
        </p:spPr>
        <p:txBody>
          <a:bodyPr/>
          <a:lstStyle/>
          <a:p>
            <a:pPr>
              <a:defRPr sz="3200"/>
            </a:pPr>
            <a:r>
              <a:t>Potential outcomes reasons about causal effects by comparing outcome of treatment to outcome of no-treatment</a:t>
            </a:r>
          </a:p>
          <a:p>
            <a:pPr>
              <a:defRPr sz="3200"/>
            </a:pPr>
            <a:r>
              <a:t>For any individual, we cannot observe both treatment and no-treatment.</a:t>
            </a:r>
          </a:p>
          <a:p>
            <a:pPr>
              <a:defRPr sz="3200"/>
            </a:pPr>
            <a:r>
              <a:t>Randomized experiments are one solution</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4" name="Title 1"/>
          <p:cNvSpPr txBox="1"/>
          <p:nvPr>
            <p:ph type="title"/>
          </p:nvPr>
        </p:nvSpPr>
        <p:spPr>
          <a:prstGeom prst="rect">
            <a:avLst/>
          </a:prstGeom>
        </p:spPr>
        <p:txBody>
          <a:bodyPr/>
          <a:lstStyle/>
          <a:p>
            <a:pPr>
              <a:defRPr>
                <a:latin typeface="华文细黑"/>
                <a:ea typeface="华文细黑"/>
                <a:cs typeface="华文细黑"/>
                <a:sym typeface="华文细黑"/>
              </a:defRPr>
            </a:pPr>
            <a:r>
              <a:t>结构因果模型</a:t>
            </a:r>
            <a:r>
              <a:rPr>
                <a:latin typeface="+mn-lt"/>
                <a:ea typeface="+mn-ea"/>
                <a:cs typeface="+mn-cs"/>
                <a:sym typeface="Arial"/>
              </a:rPr>
              <a:t>(SCMs)</a:t>
            </a:r>
          </a:p>
        </p:txBody>
      </p:sp>
      <p:pic>
        <p:nvPicPr>
          <p:cNvPr id="655" name="Picture 4" descr="Picture 4"/>
          <p:cNvPicPr>
            <a:picLocks noChangeAspect="1"/>
          </p:cNvPicPr>
          <p:nvPr/>
        </p:nvPicPr>
        <p:blipFill>
          <a:blip r:embed="rId2">
            <a:extLst/>
          </a:blip>
          <a:stretch>
            <a:fillRect/>
          </a:stretch>
        </p:blipFill>
        <p:spPr>
          <a:xfrm>
            <a:off x="895708" y="1697651"/>
            <a:ext cx="10515601" cy="4348491"/>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7" name="Rectangle 8"/>
          <p:cNvSpPr/>
          <p:nvPr/>
        </p:nvSpPr>
        <p:spPr>
          <a:xfrm>
            <a:off x="355601" y="0"/>
            <a:ext cx="11480494" cy="2753936"/>
          </a:xfrm>
          <a:prstGeom prst="rect">
            <a:avLst/>
          </a:prstGeom>
          <a:gradFill>
            <a:gsLst>
              <a:gs pos="0">
                <a:srgbClr val="3965B5"/>
              </a:gs>
              <a:gs pos="25000">
                <a:srgbClr val="3965B5"/>
              </a:gs>
              <a:gs pos="94000">
                <a:srgbClr val="3B3838"/>
              </a:gs>
              <a:gs pos="100000">
                <a:srgbClr val="3B3838"/>
              </a:gs>
            </a:gsLst>
            <a:lin ang="4200000"/>
          </a:gradFill>
          <a:ln w="12700">
            <a:miter lim="400000"/>
          </a:ln>
        </p:spPr>
        <p:txBody>
          <a:bodyPr lIns="45718" tIns="45718" rIns="45718" bIns="45718" anchor="ctr"/>
          <a:lstStyle/>
          <a:p>
            <a:pPr algn="ctr">
              <a:defRPr>
                <a:solidFill>
                  <a:srgbClr val="FFFFFF"/>
                </a:solidFill>
              </a:defRPr>
            </a:pPr>
          </a:p>
        </p:txBody>
      </p:sp>
      <p:pic>
        <p:nvPicPr>
          <p:cNvPr id="658" name="Picture 10" descr="Picture 10"/>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659" name="Title 1"/>
          <p:cNvSpPr txBox="1"/>
          <p:nvPr>
            <p:ph type="title"/>
          </p:nvPr>
        </p:nvSpPr>
        <p:spPr>
          <a:xfrm>
            <a:off x="1179575" y="822960"/>
            <a:ext cx="9829801" cy="1325882"/>
          </a:xfrm>
          <a:prstGeom prst="rect">
            <a:avLst/>
          </a:prstGeom>
        </p:spPr>
        <p:txBody>
          <a:bodyPr/>
          <a:lstStyle>
            <a:lvl1pPr algn="ctr">
              <a:defRPr sz="4000">
                <a:solidFill>
                  <a:srgbClr val="FFFFFF"/>
                </a:solidFill>
              </a:defRPr>
            </a:lvl1pPr>
          </a:lstStyle>
          <a:p>
            <a:pPr/>
            <a:r>
              <a:t>Problems of do intervention</a:t>
            </a:r>
          </a:p>
        </p:txBody>
      </p:sp>
      <p:sp>
        <p:nvSpPr>
          <p:cNvPr id="660" name="Content Placeholder 2"/>
          <p:cNvSpPr txBox="1"/>
          <p:nvPr>
            <p:ph type="body" sz="quarter" idx="1"/>
          </p:nvPr>
        </p:nvSpPr>
        <p:spPr>
          <a:xfrm>
            <a:off x="761538" y="2439229"/>
            <a:ext cx="6248332" cy="2537514"/>
          </a:xfrm>
          <a:prstGeom prst="rect">
            <a:avLst/>
          </a:prstGeom>
        </p:spPr>
        <p:txBody>
          <a:bodyPr anchor="ctr"/>
          <a:lstStyle/>
          <a:p>
            <a:pPr>
              <a:defRPr sz="1900"/>
            </a:pPr>
            <a:r>
              <a:t>A do intervention which forces some variable to a given value is somewhat idealized or hypothetical. </a:t>
            </a:r>
          </a:p>
          <a:p>
            <a:pPr>
              <a:defRPr sz="1900"/>
            </a:pPr>
            <a:r>
              <a:t>do(X &lt; x) 如何定义？</a:t>
            </a:r>
          </a:p>
          <a:p>
            <a:pPr>
              <a:defRPr sz="1900"/>
            </a:pPr>
            <a:r>
              <a:t>Cyclic Causal Diagrams </a:t>
            </a:r>
            <a:r>
              <a:rPr>
                <a:latin typeface="华文细黑"/>
                <a:ea typeface="华文细黑"/>
                <a:cs typeface="华文细黑"/>
                <a:sym typeface="华文细黑"/>
              </a:rPr>
              <a:t>的理论困难</a:t>
            </a:r>
          </a:p>
        </p:txBody>
      </p:sp>
      <p:pic>
        <p:nvPicPr>
          <p:cNvPr id="661" name="Picture 4" descr="Picture 4"/>
          <p:cNvPicPr>
            <a:picLocks noChangeAspect="1"/>
          </p:cNvPicPr>
          <p:nvPr/>
        </p:nvPicPr>
        <p:blipFill>
          <a:blip r:embed="rId3">
            <a:extLst/>
          </a:blip>
          <a:stretch>
            <a:fillRect/>
          </a:stretch>
        </p:blipFill>
        <p:spPr>
          <a:xfrm>
            <a:off x="7421415" y="3082213"/>
            <a:ext cx="4048924" cy="2038220"/>
          </a:xfrm>
          <a:prstGeom prst="rect">
            <a:avLst/>
          </a:prstGeom>
          <a:ln w="12700">
            <a:miter lim="400000"/>
          </a:ln>
        </p:spPr>
      </p:pic>
      <p:sp>
        <p:nvSpPr>
          <p:cNvPr id="662" name="TextBox 5"/>
          <p:cNvSpPr txBox="1"/>
          <p:nvPr/>
        </p:nvSpPr>
        <p:spPr>
          <a:xfrm>
            <a:off x="914400" y="5198852"/>
            <a:ext cx="10751388" cy="993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r>
              <a:t>参见：</a:t>
            </a:r>
          </a:p>
          <a:p>
            <a:pPr marL="285750" indent="-285750">
              <a:buSzPct val="100000"/>
              <a:buFont typeface="Arial"/>
              <a:buChar char="•"/>
            </a:pPr>
            <a:r>
              <a:t>On the Interpretation of do(x) ， Judea Pearl(2019)</a:t>
            </a:r>
          </a:p>
          <a:p>
            <a:pPr marL="285750" indent="-285750">
              <a:buSzPct val="100000"/>
              <a:buFont typeface="Arial"/>
              <a:buChar char="•"/>
              <a:defRPr u="sng">
                <a:solidFill>
                  <a:srgbClr val="0563C1"/>
                </a:solidFill>
                <a:uFill>
                  <a:solidFill>
                    <a:srgbClr val="0563C1"/>
                  </a:solidFill>
                </a:uFill>
              </a:defRPr>
            </a:pPr>
            <a:r>
              <a:rPr>
                <a:solidFill>
                  <a:srgbClr val="0000FF"/>
                </a:solidFill>
                <a:uFill>
                  <a:solidFill>
                    <a:srgbClr val="0000FF"/>
                  </a:solidFill>
                </a:uFill>
                <a:hlinkClick r:id="rId4" invalidUrl="" action="" tgtFrame="" tooltip="" history="1" highlightClick="0" endSnd="0"/>
              </a:rPr>
              <a:t>Theoretical Aspects of Cyclic Structural Causal Models</a:t>
            </a:r>
            <a:r>
              <a:rPr u="none">
                <a:solidFill>
                  <a:srgbClr val="000000"/>
                </a:solidFill>
                <a:uFillTx/>
              </a:rPr>
              <a:t>  Bonger(2016)</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4" name="Title 1"/>
          <p:cNvSpPr txBox="1"/>
          <p:nvPr>
            <p:ph type="title"/>
          </p:nvPr>
        </p:nvSpPr>
        <p:spPr>
          <a:prstGeom prst="rect">
            <a:avLst/>
          </a:prstGeom>
        </p:spPr>
        <p:txBody>
          <a:bodyPr/>
          <a:lstStyle>
            <a:lvl1pPr>
              <a:defRPr>
                <a:latin typeface="华文细黑"/>
                <a:ea typeface="华文细黑"/>
                <a:cs typeface="华文细黑"/>
                <a:sym typeface="华文细黑"/>
              </a:defRPr>
            </a:lvl1pPr>
          </a:lstStyle>
          <a:p>
            <a:pPr/>
            <a:r>
              <a:t>信息因果建模原则</a:t>
            </a:r>
          </a:p>
        </p:txBody>
      </p:sp>
      <p:pic>
        <p:nvPicPr>
          <p:cNvPr id="665" name="Picture 4" descr="Picture 4"/>
          <p:cNvPicPr>
            <a:picLocks noChangeAspect="1"/>
          </p:cNvPicPr>
          <p:nvPr/>
        </p:nvPicPr>
        <p:blipFill>
          <a:blip r:embed="rId2">
            <a:extLst/>
          </a:blip>
          <a:stretch>
            <a:fillRect/>
          </a:stretch>
        </p:blipFill>
        <p:spPr>
          <a:xfrm>
            <a:off x="967595" y="1922221"/>
            <a:ext cx="10515601" cy="2375351"/>
          </a:xfrm>
          <a:prstGeom prst="rect">
            <a:avLst/>
          </a:prstGeom>
          <a:ln w="12700">
            <a:miter lim="400000"/>
          </a:ln>
        </p:spPr>
      </p:pic>
      <p:sp>
        <p:nvSpPr>
          <p:cNvPr id="666" name="TextBox 5"/>
          <p:cNvSpPr txBox="1"/>
          <p:nvPr/>
        </p:nvSpPr>
        <p:spPr>
          <a:xfrm>
            <a:off x="1288210" y="5098210"/>
            <a:ext cx="9097995" cy="64631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4000">
                <a:solidFill>
                  <a:srgbClr val="FF0000"/>
                </a:solidFill>
              </a:defRPr>
            </a:lvl1pPr>
          </a:lstStyle>
          <a:p>
            <a:pPr/>
            <a:r>
              <a:t>From do intervetion to info intervention!</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8" name="Title 1"/>
          <p:cNvSpPr txBox="1"/>
          <p:nvPr>
            <p:ph type="title"/>
          </p:nvPr>
        </p:nvSpPr>
        <p:spPr>
          <a:xfrm>
            <a:off x="870203" y="606563"/>
            <a:ext cx="10451594" cy="1325564"/>
          </a:xfrm>
          <a:prstGeom prst="rect">
            <a:avLst/>
          </a:prstGeom>
        </p:spPr>
        <p:txBody>
          <a:bodyPr/>
          <a:lstStyle/>
          <a:p>
            <a:pPr>
              <a:defRPr>
                <a:latin typeface="华文细黑"/>
                <a:ea typeface="华文细黑"/>
                <a:cs typeface="华文细黑"/>
                <a:sym typeface="华文细黑"/>
              </a:defRPr>
            </a:pPr>
            <a:r>
              <a:t>信息干预 </a:t>
            </a:r>
            <a:r>
              <a:rPr>
                <a:latin typeface="+mn-lt"/>
                <a:ea typeface="+mn-ea"/>
                <a:cs typeface="+mn-cs"/>
                <a:sym typeface="Arial"/>
              </a:rPr>
              <a:t>VS </a:t>
            </a:r>
            <a:r>
              <a:t>动作干预</a:t>
            </a:r>
          </a:p>
        </p:txBody>
      </p:sp>
      <p:sp>
        <p:nvSpPr>
          <p:cNvPr id="669" name="Rectangle 10"/>
          <p:cNvSpPr/>
          <p:nvPr/>
        </p:nvSpPr>
        <p:spPr>
          <a:xfrm>
            <a:off x="1000874" y="2043801"/>
            <a:ext cx="10190252" cy="80685"/>
          </a:xfrm>
          <a:prstGeom prst="rect">
            <a:avLst/>
          </a:prstGeom>
          <a:solidFill>
            <a:srgbClr val="808080">
              <a:alpha val="64999"/>
            </a:srgbClr>
          </a:solidFill>
          <a:ln w="12700">
            <a:miter lim="400000"/>
          </a:ln>
        </p:spPr>
        <p:txBody>
          <a:bodyPr lIns="45718" tIns="45718" rIns="45718" bIns="45718" anchor="ctr"/>
          <a:lstStyle/>
          <a:p>
            <a:pPr algn="ctr" defTabSz="457200">
              <a:defRPr>
                <a:solidFill>
                  <a:srgbClr val="FFFFFF"/>
                </a:solidFill>
              </a:defRPr>
            </a:pPr>
          </a:p>
        </p:txBody>
      </p:sp>
      <p:pic>
        <p:nvPicPr>
          <p:cNvPr id="670" name="Picture 4" descr="Picture 4"/>
          <p:cNvPicPr>
            <a:picLocks noChangeAspect="1"/>
          </p:cNvPicPr>
          <p:nvPr/>
        </p:nvPicPr>
        <p:blipFill>
          <a:blip r:embed="rId2">
            <a:extLst/>
          </a:blip>
          <a:stretch>
            <a:fillRect/>
          </a:stretch>
        </p:blipFill>
        <p:spPr>
          <a:xfrm>
            <a:off x="943485" y="2441663"/>
            <a:ext cx="9959976" cy="1593852"/>
          </a:xfrm>
          <a:prstGeom prst="rect">
            <a:avLst/>
          </a:prstGeom>
          <a:ln w="12700">
            <a:miter lim="400000"/>
          </a:ln>
        </p:spPr>
      </p:pic>
      <p:pic>
        <p:nvPicPr>
          <p:cNvPr id="671" name="Picture 6" descr="Picture 6"/>
          <p:cNvPicPr>
            <a:picLocks noChangeAspect="1"/>
          </p:cNvPicPr>
          <p:nvPr/>
        </p:nvPicPr>
        <p:blipFill>
          <a:blip r:embed="rId3">
            <a:extLst/>
          </a:blip>
          <a:stretch>
            <a:fillRect/>
          </a:stretch>
        </p:blipFill>
        <p:spPr>
          <a:xfrm>
            <a:off x="1116012" y="4103687"/>
            <a:ext cx="9959976" cy="1858965"/>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3" name="Title 1"/>
          <p:cNvSpPr txBox="1"/>
          <p:nvPr>
            <p:ph type="title"/>
          </p:nvPr>
        </p:nvSpPr>
        <p:spPr>
          <a:xfrm>
            <a:off x="838200" y="5534025"/>
            <a:ext cx="10515600" cy="822326"/>
          </a:xfrm>
          <a:prstGeom prst="rect">
            <a:avLst/>
          </a:prstGeom>
        </p:spPr>
        <p:txBody>
          <a:bodyPr/>
          <a:lstStyle>
            <a:lvl1pPr algn="ctr"/>
          </a:lstStyle>
          <a:p>
            <a:pPr/>
            <a:r>
              <a:t>Causal DAG VS Info Causal DAG</a:t>
            </a:r>
          </a:p>
        </p:txBody>
      </p:sp>
      <p:pic>
        <p:nvPicPr>
          <p:cNvPr id="674" name="Picture 6" descr="Picture 6"/>
          <p:cNvPicPr>
            <a:picLocks noChangeAspect="1"/>
          </p:cNvPicPr>
          <p:nvPr/>
        </p:nvPicPr>
        <p:blipFill>
          <a:blip r:embed="rId2">
            <a:extLst/>
          </a:blip>
          <a:stretch>
            <a:fillRect/>
          </a:stretch>
        </p:blipFill>
        <p:spPr>
          <a:xfrm>
            <a:off x="750887" y="41275"/>
            <a:ext cx="10691815" cy="2308225"/>
          </a:xfrm>
          <a:prstGeom prst="rect">
            <a:avLst/>
          </a:prstGeom>
          <a:ln w="12700">
            <a:miter lim="400000"/>
          </a:ln>
        </p:spPr>
      </p:pic>
      <p:pic>
        <p:nvPicPr>
          <p:cNvPr id="675" name="Picture 8" descr="Picture 8"/>
          <p:cNvPicPr>
            <a:picLocks noChangeAspect="1"/>
          </p:cNvPicPr>
          <p:nvPr/>
        </p:nvPicPr>
        <p:blipFill>
          <a:blip r:embed="rId3">
            <a:extLst/>
          </a:blip>
          <a:stretch>
            <a:fillRect/>
          </a:stretch>
        </p:blipFill>
        <p:spPr>
          <a:xfrm>
            <a:off x="750887" y="2432050"/>
            <a:ext cx="10691815" cy="2922590"/>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7" name="Title 1"/>
          <p:cNvSpPr txBox="1"/>
          <p:nvPr>
            <p:ph type="title"/>
          </p:nvPr>
        </p:nvSpPr>
        <p:spPr>
          <a:prstGeom prst="rect">
            <a:avLst/>
          </a:prstGeom>
        </p:spPr>
        <p:txBody>
          <a:bodyPr/>
          <a:lstStyle/>
          <a:p>
            <a:pPr/>
            <a:r>
              <a:t>Causal Queries</a:t>
            </a:r>
          </a:p>
        </p:txBody>
      </p:sp>
      <p:pic>
        <p:nvPicPr>
          <p:cNvPr id="678" name="Picture 4" descr="Picture 4"/>
          <p:cNvPicPr>
            <a:picLocks noChangeAspect="1"/>
          </p:cNvPicPr>
          <p:nvPr/>
        </p:nvPicPr>
        <p:blipFill>
          <a:blip r:embed="rId2">
            <a:extLst/>
          </a:blip>
          <a:stretch>
            <a:fillRect/>
          </a:stretch>
        </p:blipFill>
        <p:spPr>
          <a:xfrm>
            <a:off x="1468509" y="1336796"/>
            <a:ext cx="9154339" cy="5386507"/>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2" name="Rectangle 8"/>
          <p:cNvSpPr/>
          <p:nvPr/>
        </p:nvSpPr>
        <p:spPr>
          <a:xfrm>
            <a:off x="-2" y="-1"/>
            <a:ext cx="12192003" cy="685736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23" name="Title 2"/>
          <p:cNvSpPr txBox="1"/>
          <p:nvPr>
            <p:ph type="title"/>
          </p:nvPr>
        </p:nvSpPr>
        <p:spPr>
          <a:xfrm>
            <a:off x="589559" y="856180"/>
            <a:ext cx="4560586" cy="1128070"/>
          </a:xfrm>
          <a:prstGeom prst="rect">
            <a:avLst/>
          </a:prstGeom>
        </p:spPr>
        <p:txBody>
          <a:bodyPr/>
          <a:lstStyle>
            <a:lvl1pPr>
              <a:defRPr sz="4000"/>
            </a:lvl1pPr>
          </a:lstStyle>
          <a:p>
            <a:pPr/>
            <a:r>
              <a:t>两个阶段</a:t>
            </a:r>
          </a:p>
        </p:txBody>
      </p:sp>
      <p:grpSp>
        <p:nvGrpSpPr>
          <p:cNvPr id="326" name="Group 10"/>
          <p:cNvGrpSpPr/>
          <p:nvPr/>
        </p:nvGrpSpPr>
        <p:grpSpPr>
          <a:xfrm>
            <a:off x="0" y="1083481"/>
            <a:ext cx="355198" cy="673464"/>
            <a:chOff x="0" y="-1"/>
            <a:chExt cx="355197" cy="673463"/>
          </a:xfrm>
        </p:grpSpPr>
        <p:sp>
          <p:nvSpPr>
            <p:cNvPr id="324" name="Rectangle 11"/>
            <p:cNvSpPr/>
            <p:nvPr/>
          </p:nvSpPr>
          <p:spPr>
            <a:xfrm>
              <a:off x="0" y="-2"/>
              <a:ext cx="87364" cy="673464"/>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a:defRPr>
                  <a:solidFill>
                    <a:srgbClr val="FFFFFF"/>
                  </a:solidFill>
                </a:defRPr>
              </a:pPr>
            </a:p>
          </p:txBody>
        </p:sp>
        <p:sp>
          <p:nvSpPr>
            <p:cNvPr id="325" name="Rectangle 12"/>
            <p:cNvSpPr/>
            <p:nvPr/>
          </p:nvSpPr>
          <p:spPr>
            <a:xfrm>
              <a:off x="159341" y="-2"/>
              <a:ext cx="195857" cy="673464"/>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a:defRPr>
                  <a:solidFill>
                    <a:srgbClr val="FFFFFF"/>
                  </a:solidFill>
                </a:defRPr>
              </a:pPr>
            </a:p>
          </p:txBody>
        </p:sp>
      </p:grpSp>
      <p:sp>
        <p:nvSpPr>
          <p:cNvPr id="327" name="Rectangle 14"/>
          <p:cNvSpPr/>
          <p:nvPr/>
        </p:nvSpPr>
        <p:spPr>
          <a:xfrm flipH="1">
            <a:off x="665084" y="2090567"/>
            <a:ext cx="4297682" cy="27434"/>
          </a:xfrm>
          <a:prstGeom prst="rect">
            <a:avLst/>
          </a:prstGeom>
          <a:solidFill>
            <a:schemeClr val="accent4"/>
          </a:solidFill>
          <a:ln w="12700">
            <a:miter lim="400000"/>
          </a:ln>
        </p:spPr>
        <p:txBody>
          <a:bodyPr lIns="45718" tIns="45718" rIns="45718" bIns="45718" anchor="ctr"/>
          <a:lstStyle/>
          <a:p>
            <a:pPr algn="ctr">
              <a:defRPr>
                <a:solidFill>
                  <a:srgbClr val="FFFFFF"/>
                </a:solidFill>
              </a:defRPr>
            </a:pPr>
          </a:p>
        </p:txBody>
      </p:sp>
      <p:sp>
        <p:nvSpPr>
          <p:cNvPr id="328" name="Text Placeholder 1"/>
          <p:cNvSpPr txBox="1"/>
          <p:nvPr>
            <p:ph type="body" sz="half" idx="1"/>
          </p:nvPr>
        </p:nvSpPr>
        <p:spPr>
          <a:xfrm>
            <a:off x="590717" y="2661184"/>
            <a:ext cx="4559429" cy="3979587"/>
          </a:xfrm>
          <a:prstGeom prst="rect">
            <a:avLst/>
          </a:prstGeom>
        </p:spPr>
        <p:txBody>
          <a:bodyPr anchor="ctr"/>
          <a:lstStyle/>
          <a:p>
            <a:pPr marL="208025" indent="-208025" defTabSz="832103">
              <a:spcBef>
                <a:spcPts val="900"/>
              </a:spcBef>
              <a:defRPr sz="1800">
                <a:latin typeface="华文细黑"/>
                <a:ea typeface="华文细黑"/>
                <a:cs typeface="华文细黑"/>
                <a:sym typeface="华文细黑"/>
              </a:defRPr>
            </a:pPr>
            <a:r>
              <a:t>第一阶段：前</a:t>
            </a:r>
            <a:r>
              <a:rPr>
                <a:latin typeface="+mn-lt"/>
                <a:ea typeface="+mn-ea"/>
                <a:cs typeface="+mn-cs"/>
                <a:sym typeface="Arial"/>
              </a:rPr>
              <a:t>30</a:t>
            </a:r>
            <a:r>
              <a:t>年以数理逻辑的表达与推理为主。这里面有一些杰出的代表人物，如</a:t>
            </a:r>
            <a:r>
              <a:rPr>
                <a:latin typeface="+mn-lt"/>
                <a:ea typeface="+mn-ea"/>
                <a:cs typeface="+mn-cs"/>
                <a:sym typeface="Arial"/>
              </a:rPr>
              <a:t>John McCarthy、Marvin Minsky、Herbert Simmon</a:t>
            </a:r>
            <a:r>
              <a:t>。他们懂很多认知科学的东西</a:t>
            </a:r>
            <a:r>
              <a:rPr>
                <a:latin typeface="+mn-lt"/>
                <a:ea typeface="+mn-ea"/>
                <a:cs typeface="+mn-cs"/>
                <a:sym typeface="Arial"/>
              </a:rPr>
              <a:t>，有很强的全局观念。</a:t>
            </a:r>
          </a:p>
          <a:p>
            <a:pPr marL="208025" indent="-208025" defTabSz="832103">
              <a:spcBef>
                <a:spcPts val="900"/>
              </a:spcBef>
              <a:defRPr sz="1800"/>
            </a:pPr>
            <a:r>
              <a:t>第二阶段：后30年以概率统计的建模、学习和计算为主。在10余年的发展之后，“春秋五霸”在1990年中期都开始找到了概率统计这个新“体制”：统计建模、机器学习、随机计算算法等。在这个体制的转型过程中，起到核心作用的有这么几个人:</a:t>
            </a:r>
          </a:p>
        </p:txBody>
      </p:sp>
      <p:sp>
        <p:nvSpPr>
          <p:cNvPr id="329" name="Rectangle 16"/>
          <p:cNvSpPr/>
          <p:nvPr/>
        </p:nvSpPr>
        <p:spPr>
          <a:xfrm flipH="1">
            <a:off x="10697670" y="0"/>
            <a:ext cx="1494332" cy="6858000"/>
          </a:xfrm>
          <a:prstGeom prst="rect">
            <a:avLst/>
          </a:prstGeom>
          <a:solidFill>
            <a:schemeClr val="accent4"/>
          </a:solidFill>
          <a:ln w="12700">
            <a:miter lim="400000"/>
          </a:ln>
        </p:spPr>
        <p:txBody>
          <a:bodyPr lIns="45718" tIns="45718" rIns="45718" bIns="45718" anchor="ctr"/>
          <a:lstStyle/>
          <a:p>
            <a:pPr algn="ctr">
              <a:defRPr>
                <a:solidFill>
                  <a:srgbClr val="FFFFFF"/>
                </a:solidFill>
              </a:defRPr>
            </a:pPr>
          </a:p>
        </p:txBody>
      </p:sp>
      <p:sp>
        <p:nvSpPr>
          <p:cNvPr id="330" name="Rectangle 18"/>
          <p:cNvSpPr/>
          <p:nvPr/>
        </p:nvSpPr>
        <p:spPr>
          <a:xfrm>
            <a:off x="5685809" y="513853"/>
            <a:ext cx="6009369" cy="5834577"/>
          </a:xfrm>
          <a:prstGeom prst="rect">
            <a:avLst/>
          </a:prstGeom>
          <a:solidFill>
            <a:srgbClr val="FFFFFF"/>
          </a:solidFill>
          <a:ln w="12700">
            <a:miter lim="400000"/>
          </a:ln>
          <a:effectLst>
            <a:outerShdw sx="100000" sy="100000" kx="0" ky="0" algn="b" rotWithShape="0" blurRad="139700" dist="127000" dir="5400000">
              <a:srgbClr val="000000">
                <a:alpha val="15000"/>
              </a:srgbClr>
            </a:outerShdw>
          </a:effectLst>
        </p:spPr>
        <p:txBody>
          <a:bodyPr lIns="45718" tIns="45718" rIns="45718" bIns="45718" anchor="ctr"/>
          <a:lstStyle/>
          <a:p>
            <a:pPr algn="ctr">
              <a:defRPr>
                <a:solidFill>
                  <a:srgbClr val="FFFFFF"/>
                </a:solidFill>
              </a:defRPr>
            </a:pPr>
          </a:p>
        </p:txBody>
      </p:sp>
      <p:pic>
        <p:nvPicPr>
          <p:cNvPr id="331" name="Picture 4" descr="Picture 4"/>
          <p:cNvPicPr>
            <a:picLocks noChangeAspect="1"/>
          </p:cNvPicPr>
          <p:nvPr/>
        </p:nvPicPr>
        <p:blipFill>
          <a:blip r:embed="rId2">
            <a:extLst/>
          </a:blip>
          <a:srcRect l="0" t="1298" r="2" b="2249"/>
          <a:stretch>
            <a:fillRect/>
          </a:stretch>
        </p:blipFill>
        <p:spPr>
          <a:xfrm>
            <a:off x="5977787" y="799350"/>
            <a:ext cx="5425412" cy="525929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0" name="Rectangle 7"/>
          <p:cNvSpPr/>
          <p:nvPr/>
        </p:nvSpPr>
        <p:spPr>
          <a:xfrm>
            <a:off x="355601" y="0"/>
            <a:ext cx="11480494" cy="2753936"/>
          </a:xfrm>
          <a:prstGeom prst="rect">
            <a:avLst/>
          </a:prstGeom>
          <a:gradFill>
            <a:gsLst>
              <a:gs pos="0">
                <a:srgbClr val="3965B5"/>
              </a:gs>
              <a:gs pos="25000">
                <a:srgbClr val="3965B5"/>
              </a:gs>
              <a:gs pos="94000">
                <a:srgbClr val="3B3838"/>
              </a:gs>
              <a:gs pos="100000">
                <a:srgbClr val="3B3838"/>
              </a:gs>
            </a:gsLst>
            <a:lin ang="4200000"/>
          </a:gradFill>
          <a:ln w="12700">
            <a:miter lim="400000"/>
          </a:ln>
        </p:spPr>
        <p:txBody>
          <a:bodyPr lIns="45718" tIns="45718" rIns="45718" bIns="45718" anchor="ctr"/>
          <a:lstStyle/>
          <a:p>
            <a:pPr algn="ctr">
              <a:defRPr>
                <a:solidFill>
                  <a:srgbClr val="FFFFFF"/>
                </a:solidFill>
              </a:defRPr>
            </a:pPr>
          </a:p>
        </p:txBody>
      </p:sp>
      <p:pic>
        <p:nvPicPr>
          <p:cNvPr id="681" name="Picture 9" descr="Picture 9"/>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682" name="Title 1"/>
          <p:cNvSpPr txBox="1"/>
          <p:nvPr>
            <p:ph type="title"/>
          </p:nvPr>
        </p:nvSpPr>
        <p:spPr>
          <a:xfrm>
            <a:off x="1179226" y="826679"/>
            <a:ext cx="9833548" cy="1325564"/>
          </a:xfrm>
          <a:prstGeom prst="rect">
            <a:avLst/>
          </a:prstGeom>
        </p:spPr>
        <p:txBody>
          <a:bodyPr/>
          <a:lstStyle>
            <a:lvl1pPr algn="ctr">
              <a:defRPr sz="4000">
                <a:solidFill>
                  <a:srgbClr val="FFFFFF"/>
                </a:solidFill>
              </a:defRPr>
            </a:lvl1pPr>
          </a:lstStyle>
          <a:p>
            <a:pPr/>
            <a:r>
              <a:t>Causal Calculus </a:t>
            </a:r>
          </a:p>
        </p:txBody>
      </p:sp>
      <p:sp>
        <p:nvSpPr>
          <p:cNvPr id="683" name="Content Placeholder 2"/>
          <p:cNvSpPr txBox="1"/>
          <p:nvPr>
            <p:ph type="body" sz="half" idx="1"/>
          </p:nvPr>
        </p:nvSpPr>
        <p:spPr>
          <a:xfrm>
            <a:off x="1179226" y="3092968"/>
            <a:ext cx="9833548" cy="2693978"/>
          </a:xfrm>
          <a:prstGeom prst="rect">
            <a:avLst/>
          </a:prstGeom>
        </p:spPr>
        <p:txBody>
          <a:bodyPr/>
          <a:lstStyle/>
          <a:p>
            <a:pPr marL="0" indent="0">
              <a:buSzTx/>
              <a:buNone/>
              <a:defRPr i="1" sz="2000"/>
            </a:pPr>
            <a:r>
              <a:t>How can machines represent causal knowledge in a way that would enable them to access the necessary information swiftly, </a:t>
            </a:r>
            <a:r>
              <a:rPr>
                <a:solidFill>
                  <a:srgbClr val="FF0000"/>
                </a:solidFill>
              </a:rPr>
              <a:t>answer questions correctly</a:t>
            </a:r>
            <a:r>
              <a:t>, and do it with ease, as a human can? </a:t>
            </a:r>
          </a:p>
          <a:p>
            <a:pPr marL="0" indent="0">
              <a:buSzTx/>
              <a:buNone/>
              <a:defRPr i="1" sz="2000"/>
            </a:pPr>
          </a:p>
          <a:p>
            <a:pPr>
              <a:defRPr sz="2000"/>
            </a:pPr>
            <a:r>
              <a:t>Pearl’s 3 rules for do intervention enables us to identify a causal query(articulated by do operator), turn a causal question into a statisitcal estimation problem.</a:t>
            </a:r>
          </a:p>
          <a:p>
            <a:pPr>
              <a:defRPr sz="2000"/>
            </a:pPr>
            <a:r>
              <a:t>How to identify a causal query articulated by info intervention?</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5" name="Title 1"/>
          <p:cNvSpPr txBox="1"/>
          <p:nvPr>
            <p:ph type="title"/>
          </p:nvPr>
        </p:nvSpPr>
        <p:spPr>
          <a:prstGeom prst="rect">
            <a:avLst/>
          </a:prstGeom>
        </p:spPr>
        <p:txBody>
          <a:bodyPr/>
          <a:lstStyle/>
          <a:p>
            <a:pPr/>
            <a:r>
              <a:t>Causal Calculus</a:t>
            </a:r>
          </a:p>
        </p:txBody>
      </p:sp>
      <p:pic>
        <p:nvPicPr>
          <p:cNvPr id="686" name="Picture 4" descr="Picture 4"/>
          <p:cNvPicPr>
            <a:picLocks noChangeAspect="1"/>
          </p:cNvPicPr>
          <p:nvPr/>
        </p:nvPicPr>
        <p:blipFill>
          <a:blip r:embed="rId2">
            <a:extLst/>
          </a:blip>
          <a:stretch>
            <a:fillRect/>
          </a:stretch>
        </p:blipFill>
        <p:spPr>
          <a:xfrm>
            <a:off x="916557" y="4365580"/>
            <a:ext cx="6721417" cy="2218789"/>
          </a:xfrm>
          <a:prstGeom prst="rect">
            <a:avLst/>
          </a:prstGeom>
          <a:ln w="12700">
            <a:miter lim="400000"/>
          </a:ln>
        </p:spPr>
      </p:pic>
      <p:pic>
        <p:nvPicPr>
          <p:cNvPr id="687" name="Picture 6" descr="Picture 6"/>
          <p:cNvPicPr>
            <a:picLocks noChangeAspect="1"/>
          </p:cNvPicPr>
          <p:nvPr/>
        </p:nvPicPr>
        <p:blipFill>
          <a:blip r:embed="rId3">
            <a:extLst/>
          </a:blip>
          <a:stretch>
            <a:fillRect/>
          </a:stretch>
        </p:blipFill>
        <p:spPr>
          <a:xfrm>
            <a:off x="842513" y="1367975"/>
            <a:ext cx="10708255" cy="2713067"/>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9" name="Title 1"/>
          <p:cNvSpPr txBox="1"/>
          <p:nvPr>
            <p:ph type="title"/>
          </p:nvPr>
        </p:nvSpPr>
        <p:spPr>
          <a:prstGeom prst="rect">
            <a:avLst/>
          </a:prstGeom>
        </p:spPr>
        <p:txBody>
          <a:bodyPr/>
          <a:lstStyle/>
          <a:p>
            <a:pPr/>
            <a:r>
              <a:t>Front-door Criteria</a:t>
            </a:r>
          </a:p>
        </p:txBody>
      </p:sp>
      <p:pic>
        <p:nvPicPr>
          <p:cNvPr id="690" name="Picture 4" descr="Picture 4"/>
          <p:cNvPicPr>
            <a:picLocks noChangeAspect="1"/>
          </p:cNvPicPr>
          <p:nvPr/>
        </p:nvPicPr>
        <p:blipFill>
          <a:blip r:embed="rId2">
            <a:extLst/>
          </a:blip>
          <a:stretch>
            <a:fillRect/>
          </a:stretch>
        </p:blipFill>
        <p:spPr>
          <a:xfrm>
            <a:off x="838200" y="2103776"/>
            <a:ext cx="10515600" cy="3795038"/>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2" name="Title 1"/>
          <p:cNvSpPr txBox="1"/>
          <p:nvPr>
            <p:ph type="title"/>
          </p:nvPr>
        </p:nvSpPr>
        <p:spPr>
          <a:prstGeom prst="rect">
            <a:avLst/>
          </a:prstGeom>
        </p:spPr>
        <p:txBody>
          <a:bodyPr/>
          <a:lstStyle/>
          <a:p>
            <a:pPr/>
            <a:r>
              <a:t>Independence of Counterfactuals</a:t>
            </a:r>
          </a:p>
        </p:txBody>
      </p:sp>
      <p:pic>
        <p:nvPicPr>
          <p:cNvPr id="693" name="Picture 4" descr="Picture 4"/>
          <p:cNvPicPr>
            <a:picLocks noChangeAspect="1"/>
          </p:cNvPicPr>
          <p:nvPr/>
        </p:nvPicPr>
        <p:blipFill>
          <a:blip r:embed="rId2">
            <a:extLst/>
          </a:blip>
          <a:stretch>
            <a:fillRect/>
          </a:stretch>
        </p:blipFill>
        <p:spPr>
          <a:xfrm>
            <a:off x="838200" y="2086230"/>
            <a:ext cx="10515600" cy="3571336"/>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95" name="Picture 12" descr="Picture 12"/>
          <p:cNvPicPr>
            <a:picLocks noChangeAspect="1"/>
          </p:cNvPicPr>
          <p:nvPr/>
        </p:nvPicPr>
        <p:blipFill>
          <a:blip r:embed="rId2">
            <a:extLst/>
          </a:blip>
          <a:srcRect l="0" t="0" r="9091" b="23390"/>
          <a:stretch>
            <a:fillRect/>
          </a:stretch>
        </p:blipFill>
        <p:spPr>
          <a:xfrm>
            <a:off x="19" y="9"/>
            <a:ext cx="12191983" cy="6857992"/>
          </a:xfrm>
          <a:prstGeom prst="rect">
            <a:avLst/>
          </a:prstGeom>
          <a:ln w="12700">
            <a:miter lim="400000"/>
          </a:ln>
        </p:spPr>
      </p:pic>
      <p:sp>
        <p:nvSpPr>
          <p:cNvPr id="696" name="Rectangle 37"/>
          <p:cNvSpPr/>
          <p:nvPr/>
        </p:nvSpPr>
        <p:spPr>
          <a:xfrm>
            <a:off x="0" y="0"/>
            <a:ext cx="12192000" cy="6858000"/>
          </a:xfrm>
          <a:prstGeom prst="rect">
            <a:avLst/>
          </a:prstGeom>
          <a:gradFill>
            <a:gsLst>
              <a:gs pos="10000">
                <a:srgbClr val="E7E6E6">
                  <a:alpha val="68000"/>
                </a:srgbClr>
              </a:gs>
              <a:gs pos="85000">
                <a:srgbClr val="E7E6E6">
                  <a:alpha val="97000"/>
                </a:srgbClr>
              </a:gs>
            </a:gsLst>
            <a:path path="circle">
              <a:fillToRect l="37721" t="-19636" r="62278" b="119636"/>
            </a:path>
          </a:gradFill>
          <a:ln w="12700">
            <a:miter lim="400000"/>
          </a:ln>
        </p:spPr>
        <p:txBody>
          <a:bodyPr lIns="45718" tIns="45718" rIns="45718" bIns="45718" anchor="ctr"/>
          <a:lstStyle/>
          <a:p>
            <a:pPr algn="ctr">
              <a:defRPr>
                <a:solidFill>
                  <a:srgbClr val="FFFFFF"/>
                </a:solidFill>
              </a:defRPr>
            </a:pPr>
          </a:p>
        </p:txBody>
      </p:sp>
      <p:sp>
        <p:nvSpPr>
          <p:cNvPr id="697" name="标题 1"/>
          <p:cNvSpPr txBox="1"/>
          <p:nvPr>
            <p:ph type="title"/>
          </p:nvPr>
        </p:nvSpPr>
        <p:spPr>
          <a:prstGeom prst="rect">
            <a:avLst/>
          </a:prstGeom>
        </p:spPr>
        <p:txBody>
          <a:bodyPr/>
          <a:lstStyle>
            <a:lvl1pPr>
              <a:defRPr>
                <a:latin typeface="华文细黑"/>
                <a:ea typeface="华文细黑"/>
                <a:cs typeface="华文细黑"/>
                <a:sym typeface="华文细黑"/>
              </a:defRPr>
            </a:lvl1pPr>
          </a:lstStyle>
          <a:p>
            <a:pPr/>
            <a:r>
              <a:t>Causal AI: 信息视角下因果理论</a:t>
            </a:r>
          </a:p>
        </p:txBody>
      </p:sp>
      <p:sp>
        <p:nvSpPr>
          <p:cNvPr id="698" name="正文"/>
          <p:cNvSpPr txBox="1"/>
          <p:nvPr>
            <p:ph type="body" idx="1"/>
          </p:nvPr>
        </p:nvSpPr>
        <p:spPr>
          <a:prstGeom prst="rect">
            <a:avLst/>
          </a:prstGeom>
        </p:spPr>
        <p:txBody>
          <a:bodyPr/>
          <a:lstStyle/>
          <a:p>
            <a:pPr/>
          </a:p>
        </p:txBody>
      </p:sp>
      <p:grpSp>
        <p:nvGrpSpPr>
          <p:cNvPr id="717" name="图示 11"/>
          <p:cNvGrpSpPr/>
          <p:nvPr/>
        </p:nvGrpSpPr>
        <p:grpSpPr>
          <a:xfrm>
            <a:off x="838199" y="1849884"/>
            <a:ext cx="10515602" cy="4587507"/>
            <a:chOff x="0" y="0"/>
            <a:chExt cx="10515600" cy="4587505"/>
          </a:xfrm>
        </p:grpSpPr>
        <p:sp>
          <p:nvSpPr>
            <p:cNvPr id="699" name="矩形"/>
            <p:cNvSpPr/>
            <p:nvPr/>
          </p:nvSpPr>
          <p:spPr>
            <a:xfrm>
              <a:off x="0" y="565583"/>
              <a:ext cx="10515601" cy="478801"/>
            </a:xfrm>
            <a:prstGeom prst="rect">
              <a:avLst/>
            </a:prstGeom>
            <a:solidFill>
              <a:srgbClr val="FFFFFF">
                <a:alpha val="90000"/>
              </a:srgbClr>
            </a:solidFill>
            <a:ln w="6350" cap="flat">
              <a:solidFill>
                <a:schemeClr val="accent6"/>
              </a:solidFill>
              <a:prstDash val="solid"/>
              <a:miter lim="800000"/>
            </a:ln>
            <a:effectLst/>
          </p:spPr>
          <p:txBody>
            <a:bodyPr wrap="square" lIns="45718" tIns="45718" rIns="45718" bIns="45718" numCol="1" anchor="t">
              <a:noAutofit/>
            </a:bodyPr>
            <a:lstStyle/>
            <a:p>
              <a:pPr/>
            </a:p>
          </p:txBody>
        </p:sp>
        <p:grpSp>
          <p:nvGrpSpPr>
            <p:cNvPr id="702" name="成组"/>
            <p:cNvGrpSpPr/>
            <p:nvPr/>
          </p:nvGrpSpPr>
          <p:grpSpPr>
            <a:xfrm>
              <a:off x="3434" y="-1"/>
              <a:ext cx="7360924" cy="560883"/>
              <a:chOff x="0" y="0"/>
              <a:chExt cx="7360922" cy="560882"/>
            </a:xfrm>
          </p:grpSpPr>
          <p:sp>
            <p:nvSpPr>
              <p:cNvPr id="700" name="圆角矩形"/>
              <p:cNvSpPr/>
              <p:nvPr/>
            </p:nvSpPr>
            <p:spPr>
              <a:xfrm>
                <a:off x="0" y="-1"/>
                <a:ext cx="7360923" cy="560884"/>
              </a:xfrm>
              <a:prstGeom prst="roundRect">
                <a:avLst>
                  <a:gd name="adj" fmla="val 16667"/>
                </a:avLst>
              </a:prstGeom>
              <a:gradFill flip="none" rotWithShape="1">
                <a:gsLst>
                  <a:gs pos="0">
                    <a:srgbClr val="80B860"/>
                  </a:gs>
                  <a:gs pos="50000">
                    <a:srgbClr val="6FB242"/>
                  </a:gs>
                  <a:gs pos="100000">
                    <a:srgbClr val="61A236"/>
                  </a:gs>
                </a:gsLst>
                <a:lin ang="5400000" scaled="0"/>
              </a:gradFill>
              <a:ln w="12700" cap="flat">
                <a:noFill/>
                <a:miter lim="400000"/>
              </a:ln>
              <a:effectLst/>
            </p:spPr>
            <p:txBody>
              <a:bodyPr wrap="square" lIns="45718" tIns="45718" rIns="45718" bIns="45718" numCol="1" anchor="ctr">
                <a:noAutofit/>
              </a:bodyPr>
              <a:lstStyle/>
              <a:p>
                <a:pPr defTabSz="844550">
                  <a:lnSpc>
                    <a:spcPct val="90000"/>
                  </a:lnSpc>
                  <a:spcBef>
                    <a:spcPts val="700"/>
                  </a:spcBef>
                  <a:defRPr sz="1900">
                    <a:solidFill>
                      <a:srgbClr val="FFFFFF"/>
                    </a:solidFill>
                  </a:defRPr>
                </a:pPr>
              </a:p>
            </p:txBody>
          </p:sp>
          <p:sp>
            <p:nvSpPr>
              <p:cNvPr id="701" name="人工智能简介"/>
              <p:cNvSpPr txBox="1"/>
              <p:nvPr/>
            </p:nvSpPr>
            <p:spPr>
              <a:xfrm>
                <a:off x="27379" y="115339"/>
                <a:ext cx="7306166" cy="330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844550">
                  <a:lnSpc>
                    <a:spcPct val="90000"/>
                  </a:lnSpc>
                  <a:spcBef>
                    <a:spcPts val="700"/>
                  </a:spcBef>
                  <a:defRPr sz="1900">
                    <a:solidFill>
                      <a:srgbClr val="FFFFFF"/>
                    </a:solidFill>
                  </a:defRPr>
                </a:lvl1pPr>
              </a:lstStyle>
              <a:p>
                <a:pPr/>
                <a:r>
                  <a:t>人工智能简介</a:t>
                </a:r>
              </a:p>
            </p:txBody>
          </p:sp>
        </p:grpSp>
        <p:sp>
          <p:nvSpPr>
            <p:cNvPr id="703" name="矩形"/>
            <p:cNvSpPr/>
            <p:nvPr/>
          </p:nvSpPr>
          <p:spPr>
            <a:xfrm>
              <a:off x="0" y="1427422"/>
              <a:ext cx="10515601" cy="478802"/>
            </a:xfrm>
            <a:prstGeom prst="rect">
              <a:avLst/>
            </a:prstGeom>
            <a:solidFill>
              <a:srgbClr val="FFFFFF">
                <a:alpha val="90000"/>
              </a:srgbClr>
            </a:solidFill>
            <a:ln w="6350" cap="flat">
              <a:solidFill>
                <a:schemeClr val="accent6"/>
              </a:solidFill>
              <a:prstDash val="solid"/>
              <a:miter lim="800000"/>
            </a:ln>
            <a:effectLst/>
          </p:spPr>
          <p:txBody>
            <a:bodyPr wrap="square" lIns="45718" tIns="45718" rIns="45718" bIns="45718" numCol="1" anchor="t">
              <a:noAutofit/>
            </a:bodyPr>
            <a:lstStyle/>
            <a:p>
              <a:pPr/>
            </a:p>
          </p:txBody>
        </p:sp>
        <p:grpSp>
          <p:nvGrpSpPr>
            <p:cNvPr id="706" name="成组"/>
            <p:cNvGrpSpPr/>
            <p:nvPr/>
          </p:nvGrpSpPr>
          <p:grpSpPr>
            <a:xfrm>
              <a:off x="3434" y="957039"/>
              <a:ext cx="7360924" cy="560883"/>
              <a:chOff x="0" y="0"/>
              <a:chExt cx="7360922" cy="560882"/>
            </a:xfrm>
          </p:grpSpPr>
          <p:sp>
            <p:nvSpPr>
              <p:cNvPr id="704" name="圆角矩形"/>
              <p:cNvSpPr/>
              <p:nvPr/>
            </p:nvSpPr>
            <p:spPr>
              <a:xfrm>
                <a:off x="0" y="-1"/>
                <a:ext cx="7360923" cy="560884"/>
              </a:xfrm>
              <a:prstGeom prst="roundRect">
                <a:avLst>
                  <a:gd name="adj" fmla="val 16667"/>
                </a:avLst>
              </a:prstGeom>
              <a:gradFill flip="none" rotWithShape="1">
                <a:gsLst>
                  <a:gs pos="0">
                    <a:srgbClr val="80B860"/>
                  </a:gs>
                  <a:gs pos="50000">
                    <a:srgbClr val="6FB242"/>
                  </a:gs>
                  <a:gs pos="100000">
                    <a:srgbClr val="61A236"/>
                  </a:gs>
                </a:gsLst>
                <a:lin ang="5400000" scaled="0"/>
              </a:gradFill>
              <a:ln w="12700" cap="flat">
                <a:noFill/>
                <a:miter lim="400000"/>
              </a:ln>
              <a:effectLst/>
            </p:spPr>
            <p:txBody>
              <a:bodyPr wrap="square" lIns="45718" tIns="45718" rIns="45718" bIns="45718" numCol="1" anchor="ctr">
                <a:noAutofit/>
              </a:bodyPr>
              <a:lstStyle/>
              <a:p>
                <a:pPr defTabSz="844550">
                  <a:lnSpc>
                    <a:spcPct val="90000"/>
                  </a:lnSpc>
                  <a:spcBef>
                    <a:spcPts val="700"/>
                  </a:spcBef>
                  <a:defRPr sz="1900">
                    <a:solidFill>
                      <a:srgbClr val="FFFFFF"/>
                    </a:solidFill>
                  </a:defRPr>
                </a:pPr>
              </a:p>
            </p:txBody>
          </p:sp>
          <p:sp>
            <p:nvSpPr>
              <p:cNvPr id="705" name="因果革命"/>
              <p:cNvSpPr txBox="1"/>
              <p:nvPr/>
            </p:nvSpPr>
            <p:spPr>
              <a:xfrm>
                <a:off x="27379" y="115339"/>
                <a:ext cx="7306166" cy="330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844550">
                  <a:lnSpc>
                    <a:spcPct val="90000"/>
                  </a:lnSpc>
                  <a:spcBef>
                    <a:spcPts val="700"/>
                  </a:spcBef>
                  <a:defRPr sz="1900">
                    <a:solidFill>
                      <a:srgbClr val="FFFFFF"/>
                    </a:solidFill>
                  </a:defRPr>
                </a:lvl1pPr>
              </a:lstStyle>
              <a:p>
                <a:pPr/>
                <a:r>
                  <a:t>因果革命</a:t>
                </a:r>
              </a:p>
            </p:txBody>
          </p:sp>
        </p:grpSp>
        <p:grpSp>
          <p:nvGrpSpPr>
            <p:cNvPr id="709" name="成组"/>
            <p:cNvGrpSpPr/>
            <p:nvPr/>
          </p:nvGrpSpPr>
          <p:grpSpPr>
            <a:xfrm>
              <a:off x="0" y="2289261"/>
              <a:ext cx="10515601" cy="1436404"/>
              <a:chOff x="0" y="0"/>
              <a:chExt cx="10515600" cy="1436403"/>
            </a:xfrm>
          </p:grpSpPr>
          <p:sp>
            <p:nvSpPr>
              <p:cNvPr id="707" name="矩形"/>
              <p:cNvSpPr/>
              <p:nvPr/>
            </p:nvSpPr>
            <p:spPr>
              <a:xfrm>
                <a:off x="0" y="-1"/>
                <a:ext cx="10515601" cy="1436404"/>
              </a:xfrm>
              <a:prstGeom prst="rect">
                <a:avLst/>
              </a:prstGeom>
              <a:solidFill>
                <a:srgbClr val="FFFFFF">
                  <a:alpha val="90000"/>
                </a:srgbClr>
              </a:solidFill>
              <a:ln w="6350" cap="flat">
                <a:solidFill>
                  <a:schemeClr val="accent6"/>
                </a:solidFill>
                <a:prstDash val="solid"/>
                <a:miter lim="800000"/>
              </a:ln>
              <a:effectLst/>
            </p:spPr>
            <p:txBody>
              <a:bodyPr wrap="square" lIns="45718" tIns="45718" rIns="45718" bIns="45718" numCol="1" anchor="t">
                <a:noAutofit/>
              </a:bodyPr>
              <a:lstStyle/>
              <a:p>
                <a:pPr defTabSz="844550">
                  <a:lnSpc>
                    <a:spcPct val="90000"/>
                  </a:lnSpc>
                  <a:spcBef>
                    <a:spcPts val="300"/>
                  </a:spcBef>
                  <a:defRPr sz="1900"/>
                </a:pPr>
              </a:p>
            </p:txBody>
          </p:sp>
          <p:sp>
            <p:nvSpPr>
              <p:cNvPr id="708" name="Causality as Information transfer…"/>
              <p:cNvSpPr txBox="1"/>
              <p:nvPr/>
            </p:nvSpPr>
            <p:spPr>
              <a:xfrm>
                <a:off x="0" y="0"/>
                <a:ext cx="10515601" cy="11224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5128" tIns="135128" rIns="135128" bIns="135128" numCol="1" anchor="t">
                <a:spAutoFit/>
              </a:bodyPr>
              <a:lstStyle/>
              <a:p>
                <a:pPr lvl="1" marL="171449" indent="-171449" defTabSz="844550">
                  <a:lnSpc>
                    <a:spcPct val="90000"/>
                  </a:lnSpc>
                  <a:spcBef>
                    <a:spcPts val="300"/>
                  </a:spcBef>
                  <a:buSzPct val="100000"/>
                  <a:buChar char="•"/>
                  <a:defRPr sz="1900"/>
                </a:pPr>
                <a:r>
                  <a:t> Causality as Information transfer</a:t>
                </a:r>
              </a:p>
              <a:p>
                <a:pPr lvl="1" marL="171449" indent="-171449" defTabSz="844550">
                  <a:lnSpc>
                    <a:spcPct val="90000"/>
                  </a:lnSpc>
                  <a:spcBef>
                    <a:spcPts val="300"/>
                  </a:spcBef>
                  <a:buSzPct val="100000"/>
                  <a:buChar char="•"/>
                  <a:defRPr sz="1900"/>
                </a:pPr>
                <a:r>
                  <a:t> do intervention &amp; info intervention</a:t>
                </a:r>
              </a:p>
              <a:p>
                <a:pPr lvl="1" marL="171449" indent="-171449" defTabSz="844550">
                  <a:lnSpc>
                    <a:spcPct val="90000"/>
                  </a:lnSpc>
                  <a:spcBef>
                    <a:spcPts val="300"/>
                  </a:spcBef>
                  <a:buSzPct val="100000"/>
                  <a:buChar char="•"/>
                  <a:defRPr b="1" sz="1900">
                    <a:solidFill>
                      <a:srgbClr val="0433FF"/>
                    </a:solidFill>
                  </a:defRPr>
                </a:pPr>
                <a:r>
                  <a:t> Info Causal Models</a:t>
                </a:r>
              </a:p>
            </p:txBody>
          </p:sp>
        </p:grpSp>
        <p:grpSp>
          <p:nvGrpSpPr>
            <p:cNvPr id="712" name="成组"/>
            <p:cNvGrpSpPr/>
            <p:nvPr/>
          </p:nvGrpSpPr>
          <p:grpSpPr>
            <a:xfrm>
              <a:off x="3434" y="1807288"/>
              <a:ext cx="7360924" cy="560883"/>
              <a:chOff x="0" y="0"/>
              <a:chExt cx="7360922" cy="560882"/>
            </a:xfrm>
          </p:grpSpPr>
          <p:sp>
            <p:nvSpPr>
              <p:cNvPr id="710" name="圆角矩形"/>
              <p:cNvSpPr/>
              <p:nvPr/>
            </p:nvSpPr>
            <p:spPr>
              <a:xfrm>
                <a:off x="0" y="-1"/>
                <a:ext cx="7360923" cy="560884"/>
              </a:xfrm>
              <a:prstGeom prst="roundRect">
                <a:avLst>
                  <a:gd name="adj" fmla="val 16667"/>
                </a:avLst>
              </a:prstGeom>
              <a:gradFill flip="none" rotWithShape="1">
                <a:gsLst>
                  <a:gs pos="0">
                    <a:srgbClr val="80B860"/>
                  </a:gs>
                  <a:gs pos="50000">
                    <a:srgbClr val="6FB242"/>
                  </a:gs>
                  <a:gs pos="100000">
                    <a:srgbClr val="61A236"/>
                  </a:gs>
                </a:gsLst>
                <a:lin ang="5400000" scaled="0"/>
              </a:gradFill>
              <a:ln w="12700" cap="flat">
                <a:noFill/>
                <a:miter lim="400000"/>
              </a:ln>
              <a:effectLst/>
            </p:spPr>
            <p:txBody>
              <a:bodyPr wrap="square" lIns="45718" tIns="45718" rIns="45718" bIns="45718" numCol="1" anchor="ctr">
                <a:noAutofit/>
              </a:bodyPr>
              <a:lstStyle/>
              <a:p>
                <a:pPr defTabSz="844550">
                  <a:lnSpc>
                    <a:spcPct val="90000"/>
                  </a:lnSpc>
                  <a:spcBef>
                    <a:spcPts val="700"/>
                  </a:spcBef>
                  <a:defRPr sz="1900">
                    <a:solidFill>
                      <a:srgbClr val="FFFFFF"/>
                    </a:solidFill>
                  </a:defRPr>
                </a:pPr>
              </a:p>
            </p:txBody>
          </p:sp>
          <p:sp>
            <p:nvSpPr>
              <p:cNvPr id="711" name="信息因果模型"/>
              <p:cNvSpPr txBox="1"/>
              <p:nvPr/>
            </p:nvSpPr>
            <p:spPr>
              <a:xfrm>
                <a:off x="27379" y="116927"/>
                <a:ext cx="7306166" cy="327026"/>
              </a:xfrm>
              <a:prstGeom prst="rect">
                <a:avLst/>
              </a:prstGeom>
              <a:gradFill flip="none" rotWithShape="1">
                <a:gsLst>
                  <a:gs pos="0">
                    <a:srgbClr val="499CE7"/>
                  </a:gs>
                  <a:gs pos="100000">
                    <a:schemeClr val="accent5">
                      <a:hueOff val="329330"/>
                      <a:satOff val="40776"/>
                      <a:lumOff val="24655"/>
                    </a:schemeClr>
                  </a:gs>
                </a:gsLst>
                <a:lin ang="16200000" scaled="0"/>
              </a:gradFill>
              <a:ln w="9525" cap="flat">
                <a:solidFill>
                  <a:srgbClr val="5698D3"/>
                </a:solidFill>
                <a:prstDash val="solid"/>
                <a:round/>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a:solidFill>
                      <a:srgbClr val="FFFFFF"/>
                    </a:solidFill>
                  </a:defRPr>
                </a:lvl1pPr>
              </a:lstStyle>
              <a:p>
                <a:pPr/>
                <a:r>
                  <a:t>信息因果模型</a:t>
                </a:r>
              </a:p>
            </p:txBody>
          </p:sp>
        </p:grpSp>
        <p:sp>
          <p:nvSpPr>
            <p:cNvPr id="713" name="矩形"/>
            <p:cNvSpPr/>
            <p:nvPr/>
          </p:nvSpPr>
          <p:spPr>
            <a:xfrm>
              <a:off x="0" y="4108703"/>
              <a:ext cx="10515601" cy="478802"/>
            </a:xfrm>
            <a:prstGeom prst="rect">
              <a:avLst/>
            </a:prstGeom>
            <a:solidFill>
              <a:srgbClr val="FFFFFF">
                <a:alpha val="90000"/>
              </a:srgbClr>
            </a:solidFill>
            <a:ln w="6350" cap="flat">
              <a:solidFill>
                <a:schemeClr val="accent6"/>
              </a:solidFill>
              <a:prstDash val="solid"/>
              <a:miter lim="800000"/>
            </a:ln>
            <a:effectLst/>
          </p:spPr>
          <p:txBody>
            <a:bodyPr wrap="square" lIns="45718" tIns="45718" rIns="45718" bIns="45718" numCol="1" anchor="t">
              <a:noAutofit/>
            </a:bodyPr>
            <a:lstStyle/>
            <a:p>
              <a:pPr/>
            </a:p>
          </p:txBody>
        </p:sp>
        <p:grpSp>
          <p:nvGrpSpPr>
            <p:cNvPr id="716" name="成组"/>
            <p:cNvGrpSpPr/>
            <p:nvPr/>
          </p:nvGrpSpPr>
          <p:grpSpPr>
            <a:xfrm>
              <a:off x="3434" y="3614576"/>
              <a:ext cx="7360924" cy="560883"/>
              <a:chOff x="0" y="0"/>
              <a:chExt cx="7360922" cy="560882"/>
            </a:xfrm>
          </p:grpSpPr>
          <p:sp>
            <p:nvSpPr>
              <p:cNvPr id="714" name="圆角矩形"/>
              <p:cNvSpPr/>
              <p:nvPr/>
            </p:nvSpPr>
            <p:spPr>
              <a:xfrm>
                <a:off x="0" y="-1"/>
                <a:ext cx="7360923" cy="560884"/>
              </a:xfrm>
              <a:prstGeom prst="roundRect">
                <a:avLst>
                  <a:gd name="adj" fmla="val 16667"/>
                </a:avLst>
              </a:prstGeom>
              <a:gradFill flip="none" rotWithShape="1">
                <a:gsLst>
                  <a:gs pos="0">
                    <a:srgbClr val="80B860"/>
                  </a:gs>
                  <a:gs pos="50000">
                    <a:srgbClr val="6FB242"/>
                  </a:gs>
                  <a:gs pos="100000">
                    <a:srgbClr val="61A236"/>
                  </a:gs>
                </a:gsLst>
                <a:lin ang="5400000" scaled="0"/>
              </a:gradFill>
              <a:ln w="12700" cap="flat">
                <a:noFill/>
                <a:miter lim="400000"/>
              </a:ln>
              <a:effectLst/>
            </p:spPr>
            <p:txBody>
              <a:bodyPr wrap="square" lIns="45718" tIns="45718" rIns="45718" bIns="45718" numCol="1" anchor="ctr">
                <a:noAutofit/>
              </a:bodyPr>
              <a:lstStyle/>
              <a:p>
                <a:pPr defTabSz="844550">
                  <a:lnSpc>
                    <a:spcPct val="90000"/>
                  </a:lnSpc>
                  <a:spcBef>
                    <a:spcPts val="700"/>
                  </a:spcBef>
                  <a:defRPr sz="1900">
                    <a:solidFill>
                      <a:srgbClr val="FFFFFF"/>
                    </a:solidFill>
                  </a:defRPr>
                </a:pPr>
              </a:p>
            </p:txBody>
          </p:sp>
          <p:sp>
            <p:nvSpPr>
              <p:cNvPr id="715" name="思考和展望 CausalAI"/>
              <p:cNvSpPr txBox="1"/>
              <p:nvPr/>
            </p:nvSpPr>
            <p:spPr>
              <a:xfrm>
                <a:off x="27379" y="115340"/>
                <a:ext cx="7306166" cy="330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844550">
                  <a:lnSpc>
                    <a:spcPct val="90000"/>
                  </a:lnSpc>
                  <a:spcBef>
                    <a:spcPts val="700"/>
                  </a:spcBef>
                  <a:defRPr sz="1900">
                    <a:solidFill>
                      <a:srgbClr val="FFFFFF"/>
                    </a:solidFill>
                  </a:defRPr>
                </a:lvl1pPr>
              </a:lstStyle>
              <a:p>
                <a:pPr/>
                <a:r>
                  <a:t>思考和展望 CausalAI</a:t>
                </a:r>
              </a:p>
            </p:txBody>
          </p:sp>
        </p:gr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9" name="Rectangle 7"/>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720" name="Rectangle 9"/>
          <p:cNvSpPr/>
          <p:nvPr/>
        </p:nvSpPr>
        <p:spPr>
          <a:xfrm>
            <a:off x="3046" y="1084745"/>
            <a:ext cx="12188956" cy="3294211"/>
          </a:xfrm>
          <a:prstGeom prst="rect">
            <a:avLst/>
          </a:prstGeom>
          <a:gradFill>
            <a:gsLst>
              <a:gs pos="0">
                <a:srgbClr val="3965B5"/>
              </a:gs>
              <a:gs pos="25000">
                <a:srgbClr val="3965B5"/>
              </a:gs>
              <a:gs pos="94000">
                <a:srgbClr val="3B3838"/>
              </a:gs>
              <a:gs pos="100000">
                <a:srgbClr val="3B3838"/>
              </a:gs>
            </a:gsLst>
            <a:lin ang="4200000"/>
          </a:gradFill>
          <a:ln w="12700">
            <a:miter lim="400000"/>
          </a:ln>
        </p:spPr>
        <p:txBody>
          <a:bodyPr lIns="45718" tIns="45718" rIns="45718" bIns="45718" anchor="ctr"/>
          <a:lstStyle/>
          <a:p>
            <a:pPr algn="ctr">
              <a:defRPr>
                <a:solidFill>
                  <a:srgbClr val="FFFFFF"/>
                </a:solidFill>
              </a:defRPr>
            </a:pPr>
          </a:p>
        </p:txBody>
      </p:sp>
      <p:pic>
        <p:nvPicPr>
          <p:cNvPr id="721" name="Picture 11" descr="Picture 11"/>
          <p:cNvPicPr>
            <a:picLocks noChangeAspect="1"/>
          </p:cNvPicPr>
          <p:nvPr/>
        </p:nvPicPr>
        <p:blipFill>
          <a:blip r:embed="rId2">
            <a:extLst/>
          </a:blip>
          <a:srcRect l="8235" t="0" r="8212" b="45500"/>
          <a:stretch>
            <a:fillRect/>
          </a:stretch>
        </p:blipFill>
        <p:spPr>
          <a:xfrm flipH="1" rot="10800000">
            <a:off x="-1" y="-1"/>
            <a:ext cx="12192001" cy="4473361"/>
          </a:xfrm>
          <a:prstGeom prst="rect">
            <a:avLst/>
          </a:prstGeom>
          <a:ln w="12700">
            <a:miter lim="400000"/>
          </a:ln>
        </p:spPr>
      </p:pic>
      <p:sp>
        <p:nvSpPr>
          <p:cNvPr id="722" name="Title 2"/>
          <p:cNvSpPr txBox="1"/>
          <p:nvPr>
            <p:ph type="title"/>
          </p:nvPr>
        </p:nvSpPr>
        <p:spPr>
          <a:xfrm>
            <a:off x="753925" y="2076450"/>
            <a:ext cx="10684151" cy="1345134"/>
          </a:xfrm>
          <a:prstGeom prst="rect">
            <a:avLst/>
          </a:prstGeom>
        </p:spPr>
        <p:txBody>
          <a:bodyPr/>
          <a:lstStyle>
            <a:lvl1pPr algn="ctr">
              <a:defRPr sz="5600">
                <a:solidFill>
                  <a:srgbClr val="FFFFFF"/>
                </a:solidFill>
              </a:defRPr>
            </a:lvl1pPr>
          </a:lstStyle>
          <a:p>
            <a:pPr/>
            <a:r>
              <a:t>Info Causal Models</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4" name="Title 1"/>
          <p:cNvSpPr txBox="1"/>
          <p:nvPr>
            <p:ph type="title"/>
          </p:nvPr>
        </p:nvSpPr>
        <p:spPr>
          <a:prstGeom prst="rect">
            <a:avLst/>
          </a:prstGeom>
        </p:spPr>
        <p:txBody>
          <a:bodyPr/>
          <a:lstStyle>
            <a:lvl1pPr defTabSz="868680">
              <a:defRPr sz="4100"/>
            </a:lvl1pPr>
          </a:lstStyle>
          <a:p>
            <a:pPr/>
            <a:r>
              <a:t>Levels of Causal Modeling</a:t>
            </a:r>
          </a:p>
        </p:txBody>
      </p:sp>
      <p:pic>
        <p:nvPicPr>
          <p:cNvPr id="725" name="Picture 4" descr="Picture 4"/>
          <p:cNvPicPr>
            <a:picLocks noChangeAspect="1"/>
          </p:cNvPicPr>
          <p:nvPr/>
        </p:nvPicPr>
        <p:blipFill>
          <a:blip r:embed="rId3">
            <a:extLst/>
          </a:blip>
          <a:stretch>
            <a:fillRect/>
          </a:stretch>
        </p:blipFill>
        <p:spPr>
          <a:xfrm>
            <a:off x="960736" y="1609393"/>
            <a:ext cx="10515602" cy="3360851"/>
          </a:xfrm>
          <a:prstGeom prst="rect">
            <a:avLst/>
          </a:prstGeom>
          <a:ln w="12700">
            <a:miter lim="400000"/>
          </a:ln>
        </p:spPr>
      </p:pic>
      <p:sp>
        <p:nvSpPr>
          <p:cNvPr id="726" name="TextBox 2"/>
          <p:cNvSpPr txBox="1"/>
          <p:nvPr/>
        </p:nvSpPr>
        <p:spPr>
          <a:xfrm>
            <a:off x="1662022" y="5098212"/>
            <a:ext cx="7962180" cy="8840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85750" indent="-285750">
              <a:buSzPct val="100000"/>
              <a:buFont typeface="Arial"/>
              <a:buChar char="•"/>
            </a:pPr>
            <a:r>
              <a:t>Law-like causality </a:t>
            </a:r>
          </a:p>
          <a:p>
            <a:pPr marL="285750" indent="-285750">
              <a:buSzPct val="100000"/>
              <a:buFont typeface="Arial"/>
              <a:buChar char="•"/>
            </a:pPr>
            <a:r>
              <a:t>interventionism causality, </a:t>
            </a:r>
          </a:p>
          <a:p>
            <a:pPr marL="285750" indent="-285750">
              <a:buSzPct val="100000"/>
              <a:buFont typeface="Arial"/>
              <a:buChar char="•"/>
            </a:pPr>
            <a:r>
              <a:t>information causality(or mental causation, causal exclusion problem)</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0" name="Title 1"/>
          <p:cNvSpPr txBox="1"/>
          <p:nvPr>
            <p:ph type="title"/>
          </p:nvPr>
        </p:nvSpPr>
        <p:spPr>
          <a:xfrm>
            <a:off x="839787" y="365125"/>
            <a:ext cx="10515601" cy="1325563"/>
          </a:xfrm>
          <a:prstGeom prst="rect">
            <a:avLst/>
          </a:prstGeom>
        </p:spPr>
        <p:txBody>
          <a:bodyPr/>
          <a:lstStyle/>
          <a:p>
            <a:pPr/>
            <a:r>
              <a:t>两个主要困难</a:t>
            </a:r>
          </a:p>
        </p:txBody>
      </p:sp>
      <p:sp>
        <p:nvSpPr>
          <p:cNvPr id="731" name="Text Placeholder 3"/>
          <p:cNvSpPr txBox="1"/>
          <p:nvPr>
            <p:ph type="body" sz="quarter" idx="1"/>
          </p:nvPr>
        </p:nvSpPr>
        <p:spPr>
          <a:xfrm>
            <a:off x="839787" y="1681163"/>
            <a:ext cx="5157788" cy="823914"/>
          </a:xfrm>
          <a:prstGeom prst="rect">
            <a:avLst/>
          </a:prstGeom>
        </p:spPr>
        <p:txBody>
          <a:bodyPr/>
          <a:lstStyle/>
          <a:p>
            <a:pPr/>
            <a:r>
              <a:t>因果图未知</a:t>
            </a:r>
          </a:p>
        </p:txBody>
      </p:sp>
      <p:sp>
        <p:nvSpPr>
          <p:cNvPr id="732" name="Content Placeholder 2"/>
          <p:cNvSpPr txBox="1"/>
          <p:nvPr/>
        </p:nvSpPr>
        <p:spPr>
          <a:xfrm>
            <a:off x="839787" y="2505075"/>
            <a:ext cx="5157788" cy="236187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214884" indent="-214884" defTabSz="859536">
              <a:lnSpc>
                <a:spcPct val="90000"/>
              </a:lnSpc>
              <a:spcBef>
                <a:spcPts val="900"/>
              </a:spcBef>
              <a:buSzPct val="100000"/>
              <a:buFont typeface="Arial"/>
              <a:buChar char="•"/>
              <a:defRPr sz="2200"/>
            </a:pPr>
            <a:r>
              <a:t>Causal Discovery, (Zhu, 2020)</a:t>
            </a:r>
          </a:p>
          <a:p>
            <a:pPr marL="214884" indent="-214884" defTabSz="859536">
              <a:lnSpc>
                <a:spcPct val="90000"/>
              </a:lnSpc>
              <a:spcBef>
                <a:spcPts val="900"/>
              </a:spcBef>
              <a:buSzPct val="100000"/>
              <a:buFont typeface="Arial"/>
              <a:buChar char="•"/>
              <a:defRPr sz="2200"/>
            </a:pPr>
            <a:r>
              <a:t>Causal representation learning (学习因果变量，system 2 deep learning)</a:t>
            </a:r>
            <a:endParaRPr sz="2600"/>
          </a:p>
          <a:p>
            <a:pPr marL="214884" indent="-214884" defTabSz="859536">
              <a:lnSpc>
                <a:spcPct val="90000"/>
              </a:lnSpc>
              <a:spcBef>
                <a:spcPts val="900"/>
              </a:spcBef>
              <a:buSzPct val="100000"/>
              <a:buFont typeface="Arial"/>
              <a:buChar char="•"/>
              <a:defRPr sz="2200"/>
            </a:pPr>
            <a:r>
              <a:t>Learning disentangled representations</a:t>
            </a:r>
          </a:p>
        </p:txBody>
      </p:sp>
      <p:sp>
        <p:nvSpPr>
          <p:cNvPr id="733" name="Text Placeholder 4"/>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buSzTx/>
              <a:buNone/>
              <a:defRPr sz="2400">
                <a:latin typeface="华文细黑"/>
                <a:ea typeface="华文细黑"/>
                <a:cs typeface="华文细黑"/>
                <a:sym typeface="华文细黑"/>
              </a:defRPr>
            </a:lvl1pPr>
          </a:lstStyle>
          <a:p>
            <a:pPr/>
            <a:r>
              <a:t>有环因果图</a:t>
            </a:r>
          </a:p>
        </p:txBody>
      </p:sp>
      <p:sp>
        <p:nvSpPr>
          <p:cNvPr id="734" name="Content Placeholder 5"/>
          <p:cNvSpPr txBox="1"/>
          <p:nvPr/>
        </p:nvSpPr>
        <p:spPr>
          <a:xfrm>
            <a:off x="6172200" y="2505075"/>
            <a:ext cx="5183188" cy="236187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228600" indent="-228600">
              <a:lnSpc>
                <a:spcPct val="90000"/>
              </a:lnSpc>
              <a:spcBef>
                <a:spcPts val="1000"/>
              </a:spcBef>
              <a:buSzPct val="100000"/>
              <a:buFont typeface="Arial"/>
              <a:buChar char="•"/>
              <a:defRPr sz="2400"/>
            </a:pPr>
            <a:r>
              <a:t>Feedbacks as equilibrium by Lauritzen(2002)</a:t>
            </a:r>
            <a:endParaRPr sz="2800"/>
          </a:p>
          <a:p>
            <a:pPr marL="228600" indent="-228600">
              <a:lnSpc>
                <a:spcPct val="90000"/>
              </a:lnSpc>
              <a:spcBef>
                <a:spcPts val="1000"/>
              </a:spcBef>
              <a:buSzPct val="100000"/>
              <a:buFont typeface="Arial"/>
              <a:buChar char="•"/>
              <a:defRPr sz="2400"/>
            </a:pPr>
            <a:r>
              <a:t>有环SCM数学框架 by Bonger(2016) </a:t>
            </a:r>
          </a:p>
        </p:txBody>
      </p:sp>
      <p:sp>
        <p:nvSpPr>
          <p:cNvPr id="735" name="TextBox 6"/>
          <p:cNvSpPr txBox="1"/>
          <p:nvPr/>
        </p:nvSpPr>
        <p:spPr>
          <a:xfrm>
            <a:off x="1273833" y="5069456"/>
            <a:ext cx="4827919"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latin typeface="华文细黑"/>
                <a:ea typeface="华文细黑"/>
                <a:cs typeface="华文细黑"/>
                <a:sym typeface="华文细黑"/>
              </a:defRPr>
            </a:pPr>
            <a:r>
              <a:t>当前大多数关注的都只是 </a:t>
            </a:r>
            <a:r>
              <a:rPr>
                <a:latin typeface="+mn-lt"/>
                <a:ea typeface="+mn-ea"/>
                <a:cs typeface="+mn-cs"/>
                <a:sym typeface="Arial"/>
              </a:rPr>
              <a:t>Causal DAGs!</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9" name="Down Arrow 7"/>
          <p:cNvSpPr/>
          <p:nvPr/>
        </p:nvSpPr>
        <p:spPr>
          <a:xfrm rot="16200000">
            <a:off x="5662794" y="-3745097"/>
            <a:ext cx="1354982" cy="107501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0985"/>
                </a:moveTo>
                <a:lnTo>
                  <a:pt x="0" y="0"/>
                </a:lnTo>
                <a:lnTo>
                  <a:pt x="21600" y="0"/>
                </a:lnTo>
                <a:lnTo>
                  <a:pt x="21600" y="20985"/>
                </a:lnTo>
                <a:lnTo>
                  <a:pt x="10800" y="21600"/>
                </a:lnTo>
                <a:close/>
              </a:path>
            </a:pathLst>
          </a:custGeom>
          <a:solidFill>
            <a:srgbClr val="404040"/>
          </a:solidFill>
          <a:ln w="12700">
            <a:miter lim="400000"/>
          </a:ln>
        </p:spPr>
        <p:txBody>
          <a:bodyPr lIns="45718" tIns="45718" rIns="45718" bIns="45718" anchor="ctr"/>
          <a:lstStyle/>
          <a:p>
            <a:pPr algn="ctr" defTabSz="457200">
              <a:defRPr>
                <a:solidFill>
                  <a:srgbClr val="FFFFFF"/>
                </a:solidFill>
              </a:defRPr>
            </a:pPr>
          </a:p>
        </p:txBody>
      </p:sp>
      <p:sp>
        <p:nvSpPr>
          <p:cNvPr id="740" name="Title 1"/>
          <p:cNvSpPr txBox="1"/>
          <p:nvPr>
            <p:ph type="title"/>
          </p:nvPr>
        </p:nvSpPr>
        <p:spPr>
          <a:xfrm>
            <a:off x="1286931" y="1204107"/>
            <a:ext cx="10023400" cy="857894"/>
          </a:xfrm>
          <a:prstGeom prst="rect">
            <a:avLst/>
          </a:prstGeom>
        </p:spPr>
        <p:txBody>
          <a:bodyPr/>
          <a:lstStyle>
            <a:lvl1pPr>
              <a:defRPr sz="4000">
                <a:solidFill>
                  <a:srgbClr val="FFFFFF"/>
                </a:solidFill>
              </a:defRPr>
            </a:lvl1pPr>
          </a:lstStyle>
          <a:p>
            <a:pPr/>
            <a:r>
              <a:t>Dead Ends!</a:t>
            </a:r>
          </a:p>
        </p:txBody>
      </p:sp>
      <p:pic>
        <p:nvPicPr>
          <p:cNvPr id="741" name="Picture 4" descr="Picture 4"/>
          <p:cNvPicPr>
            <a:picLocks noChangeAspect="1"/>
          </p:cNvPicPr>
          <p:nvPr/>
        </p:nvPicPr>
        <p:blipFill>
          <a:blip r:embed="rId2">
            <a:extLst/>
          </a:blip>
          <a:stretch>
            <a:fillRect/>
          </a:stretch>
        </p:blipFill>
        <p:spPr>
          <a:xfrm>
            <a:off x="710512" y="3174401"/>
            <a:ext cx="3484113" cy="2077262"/>
          </a:xfrm>
          <a:prstGeom prst="rect">
            <a:avLst/>
          </a:prstGeom>
          <a:ln w="12700">
            <a:miter lim="400000"/>
          </a:ln>
        </p:spPr>
      </p:pic>
      <p:pic>
        <p:nvPicPr>
          <p:cNvPr id="742" name="Picture 4" descr="Picture 4"/>
          <p:cNvPicPr>
            <a:picLocks noChangeAspect="1"/>
          </p:cNvPicPr>
          <p:nvPr/>
        </p:nvPicPr>
        <p:blipFill>
          <a:blip r:embed="rId3">
            <a:extLst/>
          </a:blip>
          <a:stretch>
            <a:fillRect/>
          </a:stretch>
        </p:blipFill>
        <p:spPr>
          <a:xfrm>
            <a:off x="4492835" y="2843720"/>
            <a:ext cx="6977843" cy="3011790"/>
          </a:xfrm>
          <a:prstGeom prst="rect">
            <a:avLst/>
          </a:prstGeom>
          <a:ln w="12700">
            <a:miter lim="400000"/>
          </a:ln>
        </p:spPr>
      </p:pic>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4" name="Title 1"/>
          <p:cNvSpPr txBox="1"/>
          <p:nvPr>
            <p:ph type="title"/>
          </p:nvPr>
        </p:nvSpPr>
        <p:spPr>
          <a:xfrm>
            <a:off x="1682151" y="2028137"/>
            <a:ext cx="9144001" cy="2387602"/>
          </a:xfrm>
          <a:prstGeom prst="rect">
            <a:avLst/>
          </a:prstGeom>
        </p:spPr>
        <p:txBody>
          <a:bodyPr/>
          <a:lstStyle/>
          <a:p>
            <a:pPr/>
            <a:r>
              <a:t>Causality as Information Transfer</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3" name="Text Placeholder 1"/>
          <p:cNvSpPr txBox="1"/>
          <p:nvPr>
            <p:ph type="body" sz="half" idx="1"/>
          </p:nvPr>
        </p:nvSpPr>
        <p:spPr>
          <a:xfrm>
            <a:off x="1088747" y="3662086"/>
            <a:ext cx="10129527" cy="2758706"/>
          </a:xfrm>
          <a:prstGeom prst="rect">
            <a:avLst/>
          </a:prstGeom>
        </p:spPr>
        <p:txBody>
          <a:bodyPr/>
          <a:lstStyle/>
          <a:p>
            <a:pPr marL="0" indent="0">
              <a:buSzTx/>
              <a:buNone/>
              <a:defRPr>
                <a:latin typeface="华文细黑"/>
                <a:ea typeface="华文细黑"/>
                <a:cs typeface="华文细黑"/>
                <a:sym typeface="华文细黑"/>
              </a:defRPr>
            </a:pPr>
            <a:r>
              <a:t>例如 </a:t>
            </a:r>
            <a:r>
              <a:rPr>
                <a:latin typeface="+mn-lt"/>
                <a:ea typeface="+mn-ea"/>
                <a:cs typeface="+mn-cs"/>
                <a:sym typeface="Arial"/>
              </a:rPr>
              <a:t>CV </a:t>
            </a:r>
            <a:r>
              <a:t>中用于</a:t>
            </a:r>
            <a:r>
              <a:rPr>
                <a:latin typeface="+mn-lt"/>
                <a:ea typeface="+mn-ea"/>
                <a:cs typeface="+mn-cs"/>
                <a:sym typeface="Arial"/>
              </a:rPr>
              <a:t>几何常识推理与三维场景构建的时空因果的解译图(STC-PG)，博弈伦理中 Agents 需要一个关于世界的因果模型等等。</a:t>
            </a:r>
            <a:endParaRPr>
              <a:latin typeface="+mn-lt"/>
              <a:ea typeface="+mn-ea"/>
              <a:cs typeface="+mn-cs"/>
              <a:sym typeface="Arial"/>
            </a:endParaRPr>
          </a:p>
          <a:p>
            <a:pPr marL="0" indent="0">
              <a:buSzTx/>
              <a:buNone/>
            </a:pPr>
            <a:r>
              <a:t>It is no secret that </a:t>
            </a:r>
            <a:r>
              <a:rPr u="sng">
                <a:solidFill>
                  <a:srgbClr val="0000FF"/>
                </a:solidFill>
                <a:uFill>
                  <a:solidFill>
                    <a:srgbClr val="0000FF"/>
                  </a:solidFill>
                </a:uFill>
                <a:hlinkClick r:id="rId2" invalidUrl="" action="" tgtFrame="" tooltip="" history="1" highlightClick="0" endSnd="0"/>
              </a:rPr>
              <a:t>causality is one of the major shortcomings</a:t>
            </a:r>
            <a:r>
              <a:t> of current machine learning systems</a:t>
            </a:r>
          </a:p>
        </p:txBody>
      </p:sp>
      <p:sp>
        <p:nvSpPr>
          <p:cNvPr id="334" name="Title 2"/>
          <p:cNvSpPr txBox="1"/>
          <p:nvPr>
            <p:ph type="title"/>
          </p:nvPr>
        </p:nvSpPr>
        <p:spPr>
          <a:xfrm>
            <a:off x="550653" y="91955"/>
            <a:ext cx="10515601" cy="1325563"/>
          </a:xfrm>
          <a:prstGeom prst="rect">
            <a:avLst/>
          </a:prstGeom>
        </p:spPr>
        <p:txBody>
          <a:bodyPr/>
          <a:lstStyle>
            <a:lvl1pPr algn="ctr">
              <a:defRPr>
                <a:latin typeface="华文细黑"/>
                <a:ea typeface="华文细黑"/>
                <a:cs typeface="华文细黑"/>
                <a:sym typeface="华文细黑"/>
              </a:defRPr>
            </a:lvl1pPr>
          </a:lstStyle>
          <a:p>
            <a:pPr/>
            <a:r>
              <a:t>六大领域的因果诉求</a:t>
            </a:r>
          </a:p>
        </p:txBody>
      </p:sp>
      <p:pic>
        <p:nvPicPr>
          <p:cNvPr id="335" name="Picture 8" descr="Picture 8"/>
          <p:cNvPicPr>
            <a:picLocks noChangeAspect="1"/>
          </p:cNvPicPr>
          <p:nvPr/>
        </p:nvPicPr>
        <p:blipFill>
          <a:blip r:embed="rId3">
            <a:extLst/>
          </a:blip>
          <a:stretch>
            <a:fillRect/>
          </a:stretch>
        </p:blipFill>
        <p:spPr>
          <a:xfrm>
            <a:off x="1187568" y="1791922"/>
            <a:ext cx="9112371" cy="134759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6" name="Down Arrow 7"/>
          <p:cNvSpPr/>
          <p:nvPr/>
        </p:nvSpPr>
        <p:spPr>
          <a:xfrm rot="16200000">
            <a:off x="800099" y="1491342"/>
            <a:ext cx="3333750" cy="34991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351"/>
                </a:moveTo>
                <a:lnTo>
                  <a:pt x="0" y="0"/>
                </a:lnTo>
                <a:lnTo>
                  <a:pt x="21600" y="0"/>
                </a:lnTo>
                <a:lnTo>
                  <a:pt x="21600" y="18351"/>
                </a:lnTo>
                <a:lnTo>
                  <a:pt x="10800" y="21600"/>
                </a:lnTo>
                <a:close/>
              </a:path>
            </a:pathLst>
          </a:custGeom>
          <a:solidFill>
            <a:srgbClr val="404040"/>
          </a:solidFill>
          <a:ln w="12700">
            <a:miter lim="400000"/>
          </a:ln>
        </p:spPr>
        <p:txBody>
          <a:bodyPr lIns="45718" tIns="45718" rIns="45718" bIns="45718" anchor="ctr"/>
          <a:lstStyle/>
          <a:p>
            <a:pPr algn="ctr">
              <a:defRPr>
                <a:solidFill>
                  <a:srgbClr val="FFFFFF"/>
                </a:solidFill>
              </a:defRPr>
            </a:pPr>
          </a:p>
        </p:txBody>
      </p:sp>
      <p:sp>
        <p:nvSpPr>
          <p:cNvPr id="747" name="Title 1"/>
          <p:cNvSpPr txBox="1"/>
          <p:nvPr>
            <p:ph type="title"/>
          </p:nvPr>
        </p:nvSpPr>
        <p:spPr>
          <a:xfrm>
            <a:off x="884926" y="2743642"/>
            <a:ext cx="2628901" cy="2547260"/>
          </a:xfrm>
          <a:prstGeom prst="rect">
            <a:avLst/>
          </a:prstGeom>
        </p:spPr>
        <p:txBody>
          <a:bodyPr/>
          <a:lstStyle>
            <a:lvl1pPr algn="ctr">
              <a:defRPr sz="3600">
                <a:solidFill>
                  <a:srgbClr val="FFFFFF"/>
                </a:solidFill>
              </a:defRPr>
            </a:lvl1pPr>
          </a:lstStyle>
          <a:p>
            <a:pPr/>
            <a:r>
              <a:t>信息因果建模原则</a:t>
            </a:r>
          </a:p>
        </p:txBody>
      </p:sp>
      <p:pic>
        <p:nvPicPr>
          <p:cNvPr id="748" name="Picture 4" descr="Picture 4"/>
          <p:cNvPicPr>
            <a:picLocks noChangeAspect="1"/>
          </p:cNvPicPr>
          <p:nvPr/>
        </p:nvPicPr>
        <p:blipFill>
          <a:blip r:embed="rId3">
            <a:extLst/>
          </a:blip>
          <a:stretch>
            <a:fillRect/>
          </a:stretch>
        </p:blipFill>
        <p:spPr>
          <a:xfrm>
            <a:off x="648629" y="810255"/>
            <a:ext cx="10191361" cy="2412670"/>
          </a:xfrm>
          <a:prstGeom prst="rect">
            <a:avLst/>
          </a:prstGeom>
          <a:ln w="12700">
            <a:miter lim="400000"/>
          </a:ln>
        </p:spPr>
      </p:pic>
      <p:pic>
        <p:nvPicPr>
          <p:cNvPr id="749" name="Picture 4" descr="Picture 4"/>
          <p:cNvPicPr>
            <a:picLocks noChangeAspect="1"/>
          </p:cNvPicPr>
          <p:nvPr/>
        </p:nvPicPr>
        <p:blipFill>
          <a:blip r:embed="rId4">
            <a:extLst/>
          </a:blip>
          <a:stretch>
            <a:fillRect/>
          </a:stretch>
        </p:blipFill>
        <p:spPr>
          <a:xfrm>
            <a:off x="4947458" y="3233588"/>
            <a:ext cx="5547477" cy="2927590"/>
          </a:xfrm>
          <a:prstGeom prst="rect">
            <a:avLst/>
          </a:prstGeom>
          <a:ln w="12700">
            <a:miter lim="400000"/>
          </a:ln>
        </p:spPr>
      </p:pic>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53" name="Picture 5" descr="Picture 5"/>
          <p:cNvPicPr>
            <a:picLocks noChangeAspect="1"/>
          </p:cNvPicPr>
          <p:nvPr/>
        </p:nvPicPr>
        <p:blipFill>
          <a:blip r:embed="rId2">
            <a:extLst/>
          </a:blip>
          <a:stretch>
            <a:fillRect/>
          </a:stretch>
        </p:blipFill>
        <p:spPr>
          <a:xfrm>
            <a:off x="828652" y="776078"/>
            <a:ext cx="10721603" cy="5400886"/>
          </a:xfrm>
          <a:prstGeom prst="rect">
            <a:avLst/>
          </a:prstGeom>
          <a:ln w="12700">
            <a:miter lim="400000"/>
          </a:ln>
        </p:spPr>
      </p:pic>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5" name="Rectangle 2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756" name="Rectangle 27"/>
          <p:cNvSpPr/>
          <p:nvPr/>
        </p:nvSpPr>
        <p:spPr>
          <a:xfrm rot="2700000">
            <a:off x="415435" y="655140"/>
            <a:ext cx="687474" cy="687472"/>
          </a:xfrm>
          <a:prstGeom prst="rect">
            <a:avLst/>
          </a:prstGeom>
          <a:solidFill>
            <a:schemeClr val="accent4">
              <a:alpha val="30000"/>
            </a:schemeClr>
          </a:solidFill>
          <a:ln w="12700">
            <a:miter lim="400000"/>
          </a:ln>
        </p:spPr>
        <p:txBody>
          <a:bodyPr lIns="45718" tIns="45718" rIns="45718" bIns="45718" anchor="ctr"/>
          <a:lstStyle/>
          <a:p>
            <a:pPr algn="ctr">
              <a:defRPr>
                <a:solidFill>
                  <a:srgbClr val="FFFFFF"/>
                </a:solidFill>
              </a:defRPr>
            </a:pPr>
          </a:p>
        </p:txBody>
      </p:sp>
      <p:sp>
        <p:nvSpPr>
          <p:cNvPr id="757" name="Freeform: Shape 29"/>
          <p:cNvSpPr/>
          <p:nvPr/>
        </p:nvSpPr>
        <p:spPr>
          <a:xfrm rot="10800000">
            <a:off x="-1" y="0"/>
            <a:ext cx="2835359" cy="148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11829" y="0"/>
                </a:lnTo>
                <a:lnTo>
                  <a:pt x="21600" y="17843"/>
                </a:lnTo>
                <a:close/>
              </a:path>
            </a:pathLst>
          </a:custGeom>
          <a:solidFill>
            <a:schemeClr val="accent4">
              <a:alpha val="30000"/>
            </a:schemeClr>
          </a:solidFill>
          <a:ln w="12700">
            <a:miter lim="400000"/>
          </a:ln>
        </p:spPr>
        <p:txBody>
          <a:bodyPr lIns="45718" tIns="45718" rIns="45718" bIns="45718" anchor="ctr"/>
          <a:lstStyle/>
          <a:p>
            <a:pPr algn="ctr">
              <a:defRPr>
                <a:solidFill>
                  <a:srgbClr val="FFFFFF"/>
                </a:solidFill>
              </a:defRPr>
            </a:pPr>
          </a:p>
        </p:txBody>
      </p:sp>
      <p:sp>
        <p:nvSpPr>
          <p:cNvPr id="758" name="Freeform: Shape 31"/>
          <p:cNvSpPr/>
          <p:nvPr/>
        </p:nvSpPr>
        <p:spPr>
          <a:xfrm rot="2700000">
            <a:off x="10739325" y="-253672"/>
            <a:ext cx="1827640" cy="1376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5488"/>
                </a:moveTo>
                <a:lnTo>
                  <a:pt x="11669" y="0"/>
                </a:lnTo>
                <a:lnTo>
                  <a:pt x="21600" y="13181"/>
                </a:lnTo>
                <a:lnTo>
                  <a:pt x="21600" y="21600"/>
                </a:lnTo>
                <a:lnTo>
                  <a:pt x="0" y="21600"/>
                </a:lnTo>
                <a:close/>
              </a:path>
            </a:pathLst>
          </a:custGeom>
          <a:solidFill>
            <a:schemeClr val="accent1">
              <a:alpha val="30000"/>
            </a:schemeClr>
          </a:solidFill>
          <a:ln w="12700">
            <a:miter lim="400000"/>
          </a:ln>
        </p:spPr>
        <p:txBody>
          <a:bodyPr lIns="45718" tIns="45718" rIns="45718" bIns="45718" anchor="ctr"/>
          <a:lstStyle/>
          <a:p>
            <a:pPr algn="ctr">
              <a:defRPr>
                <a:solidFill>
                  <a:srgbClr val="FFFFFF"/>
                </a:solidFill>
              </a:defRPr>
            </a:pPr>
          </a:p>
        </p:txBody>
      </p:sp>
      <p:sp>
        <p:nvSpPr>
          <p:cNvPr id="759" name="Rectangle 33"/>
          <p:cNvSpPr/>
          <p:nvPr/>
        </p:nvSpPr>
        <p:spPr>
          <a:xfrm rot="2700000">
            <a:off x="10653800" y="422145"/>
            <a:ext cx="645370" cy="645371"/>
          </a:xfrm>
          <a:prstGeom prst="rect">
            <a:avLst/>
          </a:prstGeom>
          <a:solidFill>
            <a:schemeClr val="accent1">
              <a:alpha val="30000"/>
            </a:schemeClr>
          </a:solidFill>
          <a:ln w="12700">
            <a:miter lim="400000"/>
          </a:ln>
        </p:spPr>
        <p:txBody>
          <a:bodyPr lIns="45718" tIns="45718" rIns="45718" bIns="45718" anchor="ctr"/>
          <a:lstStyle/>
          <a:p>
            <a:pPr algn="ctr">
              <a:defRPr>
                <a:solidFill>
                  <a:srgbClr val="FFFFFF"/>
                </a:solidFill>
              </a:defRPr>
            </a:pPr>
          </a:p>
        </p:txBody>
      </p:sp>
      <p:sp>
        <p:nvSpPr>
          <p:cNvPr id="760" name="Isosceles Triangle 35"/>
          <p:cNvSpPr/>
          <p:nvPr/>
        </p:nvSpPr>
        <p:spPr>
          <a:xfrm>
            <a:off x="8115423" y="6115501"/>
            <a:ext cx="1494515" cy="742499"/>
          </a:xfrm>
          <a:prstGeom prst="triangle">
            <a:avLst/>
          </a:prstGeom>
          <a:solidFill>
            <a:schemeClr val="accent1">
              <a:alpha val="30000"/>
            </a:schemeClr>
          </a:solidFill>
          <a:ln w="12700">
            <a:miter lim="400000"/>
          </a:ln>
        </p:spPr>
        <p:txBody>
          <a:bodyPr lIns="45718" tIns="45718" rIns="45718" bIns="45718" anchor="ctr"/>
          <a:lstStyle/>
          <a:p>
            <a:pPr algn="ctr">
              <a:defRPr>
                <a:solidFill>
                  <a:srgbClr val="FFFFFF"/>
                </a:solidFill>
              </a:defRPr>
            </a:pPr>
          </a:p>
        </p:txBody>
      </p:sp>
      <p:sp>
        <p:nvSpPr>
          <p:cNvPr id="761" name="Isosceles Triangle 37"/>
          <p:cNvSpPr/>
          <p:nvPr/>
        </p:nvSpPr>
        <p:spPr>
          <a:xfrm>
            <a:off x="9167297" y="6453142"/>
            <a:ext cx="814903" cy="404858"/>
          </a:xfrm>
          <a:prstGeom prst="triangle">
            <a:avLst/>
          </a:prstGeom>
          <a:solidFill>
            <a:schemeClr val="accent1">
              <a:alpha val="30000"/>
            </a:schemeClr>
          </a:solidFill>
          <a:ln w="12700">
            <a:miter lim="400000"/>
          </a:ln>
        </p:spPr>
        <p:txBody>
          <a:bodyPr lIns="45718" tIns="45718" rIns="45718" bIns="45718" anchor="ctr"/>
          <a:lstStyle/>
          <a:p>
            <a:pPr algn="ctr">
              <a:defRPr>
                <a:solidFill>
                  <a:srgbClr val="FFFFFF"/>
                </a:solidFill>
              </a:defRPr>
            </a:pPr>
          </a:p>
        </p:txBody>
      </p:sp>
      <p:pic>
        <p:nvPicPr>
          <p:cNvPr id="762" name="Picture 4" descr="Picture 4"/>
          <p:cNvPicPr>
            <a:picLocks noChangeAspect="1"/>
          </p:cNvPicPr>
          <p:nvPr/>
        </p:nvPicPr>
        <p:blipFill>
          <a:blip r:embed="rId2">
            <a:extLst/>
          </a:blip>
          <a:stretch>
            <a:fillRect/>
          </a:stretch>
        </p:blipFill>
        <p:spPr>
          <a:xfrm>
            <a:off x="815824" y="632305"/>
            <a:ext cx="10560354" cy="5717186"/>
          </a:xfrm>
          <a:prstGeom prst="rect">
            <a:avLst/>
          </a:prstGeom>
          <a:ln w="12700">
            <a:miter lim="400000"/>
          </a:ln>
        </p:spPr>
      </p:pic>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4" name="Title 1"/>
          <p:cNvSpPr txBox="1"/>
          <p:nvPr>
            <p:ph type="title"/>
          </p:nvPr>
        </p:nvSpPr>
        <p:spPr>
          <a:prstGeom prst="rect">
            <a:avLst/>
          </a:prstGeom>
        </p:spPr>
        <p:txBody>
          <a:bodyPr/>
          <a:lstStyle/>
          <a:p>
            <a:pPr algn="ctr">
              <a:defRPr>
                <a:latin typeface="华文细黑"/>
                <a:ea typeface="华文细黑"/>
                <a:cs typeface="华文细黑"/>
                <a:sym typeface="华文细黑"/>
              </a:defRPr>
            </a:pPr>
            <a:r>
              <a:t>为什么</a:t>
            </a:r>
            <a:r>
              <a:rPr>
                <a:latin typeface="+mn-lt"/>
                <a:ea typeface="+mn-ea"/>
                <a:cs typeface="+mn-cs"/>
                <a:sym typeface="Arial"/>
              </a:rPr>
              <a:t>？有什么好处？</a:t>
            </a:r>
          </a:p>
        </p:txBody>
      </p:sp>
      <p:sp>
        <p:nvSpPr>
          <p:cNvPr id="765" name="Content Placeholder 2"/>
          <p:cNvSpPr txBox="1"/>
          <p:nvPr>
            <p:ph type="body" idx="1"/>
          </p:nvPr>
        </p:nvSpPr>
        <p:spPr>
          <a:xfrm>
            <a:off x="838200" y="1825625"/>
            <a:ext cx="10515600" cy="3445565"/>
          </a:xfrm>
          <a:prstGeom prst="rect">
            <a:avLst/>
          </a:prstGeom>
        </p:spPr>
        <p:txBody>
          <a:bodyPr/>
          <a:lstStyle/>
          <a:p>
            <a:pPr marL="0" indent="0">
              <a:lnSpc>
                <a:spcPct val="81000"/>
              </a:lnSpc>
              <a:buSzTx/>
              <a:buNone/>
              <a:defRPr i="1" sz="2500"/>
            </a:pPr>
            <a:r>
              <a:t>A “model” is an idealized representation of reality that highlights some aspects and ignores others. </a:t>
            </a:r>
          </a:p>
          <a:p>
            <a:pPr marL="0" indent="0">
              <a:lnSpc>
                <a:spcPct val="81000"/>
              </a:lnSpc>
              <a:buSzTx/>
              <a:buNone/>
              <a:defRPr sz="2500"/>
            </a:pPr>
            <a:r>
              <a:t>Prons:</a:t>
            </a:r>
          </a:p>
          <a:p>
            <a:pPr marL="457200" indent="-457200">
              <a:lnSpc>
                <a:spcPct val="81000"/>
              </a:lnSpc>
              <a:defRPr sz="2200">
                <a:latin typeface="华文细黑"/>
                <a:ea typeface="华文细黑"/>
                <a:cs typeface="华文细黑"/>
                <a:sym typeface="华文细黑"/>
              </a:defRPr>
            </a:pPr>
            <a:r>
              <a:t>基于信息因果的模型</a:t>
            </a:r>
            <a:endParaRPr sz="2500"/>
          </a:p>
          <a:p>
            <a:pPr marL="457200" indent="-457200">
              <a:lnSpc>
                <a:spcPct val="81000"/>
              </a:lnSpc>
              <a:defRPr sz="2200">
                <a:latin typeface="华文细黑"/>
                <a:ea typeface="华文细黑"/>
                <a:cs typeface="华文细黑"/>
                <a:sym typeface="华文细黑"/>
              </a:defRPr>
            </a:pPr>
            <a:r>
              <a:t>干预不在具备可交换性，具有完备的因果语义</a:t>
            </a:r>
            <a:endParaRPr sz="2500"/>
          </a:p>
          <a:p>
            <a:pPr marL="457200" indent="-457200">
              <a:lnSpc>
                <a:spcPct val="81000"/>
              </a:lnSpc>
              <a:defRPr sz="2200">
                <a:latin typeface="华文细黑"/>
                <a:ea typeface="华文细黑"/>
                <a:cs typeface="华文细黑"/>
                <a:sym typeface="华文细黑"/>
              </a:defRPr>
            </a:pPr>
            <a:r>
              <a:t>每个样本代表一个依赖于图结构和数据的随机信息传递过程</a:t>
            </a:r>
            <a:endParaRPr sz="2500"/>
          </a:p>
          <a:p>
            <a:pPr marL="0" indent="0">
              <a:lnSpc>
                <a:spcPct val="81000"/>
              </a:lnSpc>
              <a:buSzTx/>
              <a:buNone/>
              <a:defRPr sz="2500"/>
            </a:pPr>
            <a:r>
              <a:t>Cons:</a:t>
            </a:r>
          </a:p>
          <a:p>
            <a:pPr marL="457200" indent="-457200">
              <a:lnSpc>
                <a:spcPct val="81000"/>
              </a:lnSpc>
              <a:defRPr sz="2500">
                <a:latin typeface="华文细黑"/>
                <a:ea typeface="华文细黑"/>
                <a:cs typeface="华文细黑"/>
                <a:sym typeface="华文细黑"/>
              </a:defRPr>
            </a:pPr>
            <a:r>
              <a:t>模型过于复杂，难以训练</a:t>
            </a:r>
          </a:p>
        </p:txBody>
      </p:sp>
      <p:sp>
        <p:nvSpPr>
          <p:cNvPr id="766" name="TextBox 3"/>
          <p:cNvSpPr txBox="1"/>
          <p:nvPr/>
        </p:nvSpPr>
        <p:spPr>
          <a:xfrm>
            <a:off x="6147758" y="5270739"/>
            <a:ext cx="5230484" cy="64631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4000">
                <a:solidFill>
                  <a:srgbClr val="FF0000"/>
                </a:solidFill>
              </a:defRPr>
            </a:lvl1pPr>
          </a:lstStyle>
          <a:p>
            <a:pPr/>
            <a:r>
              <a:t>Use PPL (e.g. Pyro)</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0" name="Title 1"/>
          <p:cNvSpPr txBox="1"/>
          <p:nvPr>
            <p:ph type="title"/>
          </p:nvPr>
        </p:nvSpPr>
        <p:spPr>
          <a:prstGeom prst="rect">
            <a:avLst/>
          </a:prstGeom>
        </p:spPr>
        <p:txBody>
          <a:bodyPr/>
          <a:lstStyle/>
          <a:p>
            <a:pPr/>
            <a:r>
              <a:t>Examples</a:t>
            </a:r>
          </a:p>
        </p:txBody>
      </p:sp>
      <p:sp>
        <p:nvSpPr>
          <p:cNvPr id="771" name="Content Placeholder 2"/>
          <p:cNvSpPr txBox="1"/>
          <p:nvPr>
            <p:ph type="body" idx="1"/>
          </p:nvPr>
        </p:nvSpPr>
        <p:spPr>
          <a:prstGeom prst="rect">
            <a:avLst/>
          </a:prstGeom>
        </p:spPr>
        <p:txBody>
          <a:bodyPr/>
          <a:lstStyle/>
          <a:p>
            <a:pPr>
              <a:lnSpc>
                <a:spcPct val="81000"/>
              </a:lnSpc>
              <a:defRPr sz="2400"/>
            </a:pPr>
            <a:r>
              <a:t>Bayesian Networks</a:t>
            </a:r>
          </a:p>
          <a:p>
            <a:pPr lvl="1" marL="685800" indent="-228600">
              <a:lnSpc>
                <a:spcPct val="81000"/>
              </a:lnSpc>
              <a:spcBef>
                <a:spcPts val="500"/>
              </a:spcBef>
              <a:defRPr sz="2000">
                <a:latin typeface="华文细黑"/>
                <a:ea typeface="华文细黑"/>
                <a:cs typeface="华文细黑"/>
                <a:sym typeface="华文细黑"/>
              </a:defRPr>
            </a:pPr>
            <a:r>
              <a:t>所有的门控都</a:t>
            </a:r>
            <a:r>
              <a:rPr>
                <a:latin typeface="+mn-lt"/>
                <a:ea typeface="+mn-ea"/>
                <a:cs typeface="+mn-cs"/>
                <a:sym typeface="Arial"/>
              </a:rPr>
              <a:t>100% </a:t>
            </a:r>
            <a:r>
              <a:t>通过</a:t>
            </a:r>
            <a:endParaRPr sz="2400"/>
          </a:p>
          <a:p>
            <a:pPr lvl="1" marL="685800" indent="-228600">
              <a:lnSpc>
                <a:spcPct val="81000"/>
              </a:lnSpc>
              <a:spcBef>
                <a:spcPts val="500"/>
              </a:spcBef>
              <a:defRPr sz="2000">
                <a:latin typeface="华文细黑"/>
                <a:ea typeface="华文细黑"/>
                <a:cs typeface="华文细黑"/>
                <a:sym typeface="华文细黑"/>
              </a:defRPr>
            </a:pPr>
            <a:r>
              <a:t>更新准则就是简单的替换</a:t>
            </a:r>
            <a:endParaRPr sz="2400"/>
          </a:p>
          <a:p>
            <a:pPr lvl="1" marL="685800" indent="-228600">
              <a:lnSpc>
                <a:spcPct val="81000"/>
              </a:lnSpc>
              <a:spcBef>
                <a:spcPts val="500"/>
              </a:spcBef>
              <a:defRPr sz="2000">
                <a:latin typeface="华文细黑"/>
                <a:ea typeface="华文细黑"/>
                <a:cs typeface="华文细黑"/>
                <a:sym typeface="华文细黑"/>
              </a:defRPr>
            </a:pPr>
            <a:r>
              <a:t>每个样本都是对根变量的动作干预产生</a:t>
            </a:r>
            <a:endParaRPr sz="2400"/>
          </a:p>
          <a:p>
            <a:pPr>
              <a:lnSpc>
                <a:spcPct val="81000"/>
              </a:lnSpc>
              <a:defRPr sz="2400"/>
            </a:pPr>
            <a:r>
              <a:t>Variational Autoencoder</a:t>
            </a:r>
          </a:p>
          <a:p>
            <a:pPr lvl="1" marL="685800" indent="-228600">
              <a:lnSpc>
                <a:spcPct val="81000"/>
              </a:lnSpc>
              <a:spcBef>
                <a:spcPts val="500"/>
              </a:spcBef>
              <a:defRPr sz="2000">
                <a:latin typeface="华文细黑"/>
                <a:ea typeface="华文细黑"/>
                <a:cs typeface="华文细黑"/>
                <a:sym typeface="华文细黑"/>
              </a:defRPr>
            </a:pPr>
            <a:r>
              <a:t>所有门控都</a:t>
            </a:r>
            <a:r>
              <a:rPr>
                <a:latin typeface="+mn-lt"/>
                <a:ea typeface="+mn-ea"/>
                <a:cs typeface="+mn-cs"/>
                <a:sym typeface="Arial"/>
              </a:rPr>
              <a:t>100%</a:t>
            </a:r>
            <a:r>
              <a:t>通过</a:t>
            </a:r>
          </a:p>
          <a:p>
            <a:pPr lvl="1" marL="685800" indent="-228600">
              <a:lnSpc>
                <a:spcPct val="81000"/>
              </a:lnSpc>
              <a:spcBef>
                <a:spcPts val="500"/>
              </a:spcBef>
              <a:defRPr sz="2000">
                <a:latin typeface="华文细黑"/>
                <a:ea typeface="华文细黑"/>
                <a:cs typeface="华文细黑"/>
                <a:sym typeface="华文细黑"/>
              </a:defRPr>
            </a:pPr>
            <a:r>
              <a:t>更新规则就是简单的替换</a:t>
            </a:r>
          </a:p>
          <a:p>
            <a:pPr lvl="1" marL="685800" indent="-228600">
              <a:lnSpc>
                <a:spcPct val="81000"/>
              </a:lnSpc>
              <a:spcBef>
                <a:spcPts val="500"/>
              </a:spcBef>
              <a:defRPr sz="2000">
                <a:latin typeface="华文细黑"/>
                <a:ea typeface="华文细黑"/>
                <a:cs typeface="华文细黑"/>
                <a:sym typeface="华文细黑"/>
              </a:defRPr>
            </a:pPr>
            <a:r>
              <a:t>每个样本都是对潜变量的动作干预产生</a:t>
            </a:r>
            <a:endParaRPr sz="2400"/>
          </a:p>
          <a:p>
            <a:pPr>
              <a:lnSpc>
                <a:spcPct val="81000"/>
              </a:lnSpc>
              <a:defRPr sz="2400"/>
            </a:pPr>
            <a:r>
              <a:t>Recurrent Neural Network</a:t>
            </a:r>
          </a:p>
          <a:p>
            <a:pPr lvl="1" marL="685800" indent="-228600">
              <a:lnSpc>
                <a:spcPct val="81000"/>
              </a:lnSpc>
              <a:spcBef>
                <a:spcPts val="500"/>
              </a:spcBef>
              <a:defRPr sz="2000">
                <a:latin typeface="华文细黑"/>
                <a:ea typeface="华文细黑"/>
                <a:cs typeface="华文细黑"/>
                <a:sym typeface="华文细黑"/>
              </a:defRPr>
            </a:pPr>
            <a:r>
              <a:t>只有一个信息处理节点和一个输出节点，每个门控仅仅通过一次信号</a:t>
            </a:r>
            <a:endParaRPr sz="2400"/>
          </a:p>
          <a:p>
            <a:pPr lvl="1" marL="685800" indent="-228600">
              <a:lnSpc>
                <a:spcPct val="81000"/>
              </a:lnSpc>
              <a:spcBef>
                <a:spcPts val="500"/>
              </a:spcBef>
              <a:defRPr sz="2000">
                <a:latin typeface="华文细黑"/>
                <a:ea typeface="华文细黑"/>
                <a:cs typeface="华文细黑"/>
                <a:sym typeface="华文细黑"/>
              </a:defRPr>
            </a:pPr>
            <a:r>
              <a:t>更新准则不再是简单的替换</a:t>
            </a:r>
            <a:endParaRPr sz="2400"/>
          </a:p>
          <a:p>
            <a:pPr lvl="1" marL="685800" indent="-228600">
              <a:lnSpc>
                <a:spcPct val="81000"/>
              </a:lnSpc>
              <a:spcBef>
                <a:spcPts val="500"/>
              </a:spcBef>
              <a:defRPr sz="2000">
                <a:latin typeface="华文细黑"/>
                <a:ea typeface="华文细黑"/>
                <a:cs typeface="华文细黑"/>
                <a:sym typeface="华文细黑"/>
              </a:defRPr>
            </a:pPr>
            <a:r>
              <a:t>每个样本都是序列信息干预产生</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3" name="Title 1"/>
          <p:cNvSpPr txBox="1"/>
          <p:nvPr>
            <p:ph type="title"/>
          </p:nvPr>
        </p:nvSpPr>
        <p:spPr>
          <a:prstGeom prst="rect">
            <a:avLst/>
          </a:prstGeom>
        </p:spPr>
        <p:txBody>
          <a:bodyPr/>
          <a:lstStyle>
            <a:lvl1pPr>
              <a:defRPr>
                <a:latin typeface="华文细黑"/>
                <a:ea typeface="华文细黑"/>
                <a:cs typeface="华文细黑"/>
                <a:sym typeface="华文细黑"/>
              </a:defRPr>
            </a:lvl1pPr>
          </a:lstStyle>
          <a:p>
            <a:pPr/>
            <a:r>
              <a:t>如何解决有环问题？</a:t>
            </a:r>
          </a:p>
        </p:txBody>
      </p:sp>
      <p:sp>
        <p:nvSpPr>
          <p:cNvPr id="774" name="Content Placeholder 2"/>
          <p:cNvSpPr txBox="1"/>
          <p:nvPr>
            <p:ph type="body" idx="1"/>
          </p:nvPr>
        </p:nvSpPr>
        <p:spPr>
          <a:prstGeom prst="rect">
            <a:avLst/>
          </a:prstGeom>
        </p:spPr>
        <p:txBody>
          <a:bodyPr/>
          <a:lstStyle/>
          <a:p>
            <a:pPr>
              <a:defRPr>
                <a:latin typeface="华文细黑"/>
                <a:ea typeface="华文细黑"/>
                <a:cs typeface="华文细黑"/>
                <a:sym typeface="华文细黑"/>
              </a:defRPr>
            </a:pPr>
            <a:r>
              <a:t>把因果图中的用门控断开（例如 </a:t>
            </a:r>
            <a:r>
              <a:rPr>
                <a:latin typeface="+mn-lt"/>
                <a:ea typeface="+mn-ea"/>
                <a:cs typeface="+mn-cs"/>
                <a:sym typeface="Arial"/>
              </a:rPr>
              <a:t>RNN</a:t>
            </a:r>
            <a:r>
              <a:t>）</a:t>
            </a:r>
          </a:p>
          <a:p>
            <a:pPr/>
            <a:r>
              <a:t>每个样本代表一个依赖于图结构和数据的随机信息传递和处理过程</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76" name="Picture 12" descr="Picture 12"/>
          <p:cNvPicPr>
            <a:picLocks noChangeAspect="1"/>
          </p:cNvPicPr>
          <p:nvPr/>
        </p:nvPicPr>
        <p:blipFill>
          <a:blip r:embed="rId2">
            <a:extLst/>
          </a:blip>
          <a:srcRect l="0" t="0" r="9091" b="23390"/>
          <a:stretch>
            <a:fillRect/>
          </a:stretch>
        </p:blipFill>
        <p:spPr>
          <a:xfrm>
            <a:off x="19" y="9"/>
            <a:ext cx="12191983" cy="6857992"/>
          </a:xfrm>
          <a:prstGeom prst="rect">
            <a:avLst/>
          </a:prstGeom>
          <a:ln w="12700">
            <a:miter lim="400000"/>
          </a:ln>
        </p:spPr>
      </p:pic>
      <p:sp>
        <p:nvSpPr>
          <p:cNvPr id="777" name="Rectangle 37"/>
          <p:cNvSpPr/>
          <p:nvPr/>
        </p:nvSpPr>
        <p:spPr>
          <a:xfrm>
            <a:off x="0" y="0"/>
            <a:ext cx="12192000" cy="6858000"/>
          </a:xfrm>
          <a:prstGeom prst="rect">
            <a:avLst/>
          </a:prstGeom>
          <a:gradFill>
            <a:gsLst>
              <a:gs pos="10000">
                <a:srgbClr val="E7E6E6">
                  <a:alpha val="68000"/>
                </a:srgbClr>
              </a:gs>
              <a:gs pos="85000">
                <a:srgbClr val="E7E6E6">
                  <a:alpha val="97000"/>
                </a:srgbClr>
              </a:gs>
            </a:gsLst>
            <a:path path="circle">
              <a:fillToRect l="37721" t="-19636" r="62278" b="119636"/>
            </a:path>
          </a:gradFill>
          <a:ln w="12700">
            <a:miter lim="400000"/>
          </a:ln>
        </p:spPr>
        <p:txBody>
          <a:bodyPr lIns="45718" tIns="45718" rIns="45718" bIns="45718" anchor="ctr"/>
          <a:lstStyle/>
          <a:p>
            <a:pPr algn="ctr">
              <a:defRPr>
                <a:solidFill>
                  <a:srgbClr val="FFFFFF"/>
                </a:solidFill>
              </a:defRPr>
            </a:pPr>
          </a:p>
        </p:txBody>
      </p:sp>
      <p:sp>
        <p:nvSpPr>
          <p:cNvPr id="778" name="标题 1"/>
          <p:cNvSpPr txBox="1"/>
          <p:nvPr>
            <p:ph type="title"/>
          </p:nvPr>
        </p:nvSpPr>
        <p:spPr>
          <a:prstGeom prst="rect">
            <a:avLst/>
          </a:prstGeom>
        </p:spPr>
        <p:txBody>
          <a:bodyPr/>
          <a:lstStyle>
            <a:lvl1pPr>
              <a:defRPr>
                <a:latin typeface="华文细黑"/>
                <a:ea typeface="华文细黑"/>
                <a:cs typeface="华文细黑"/>
                <a:sym typeface="华文细黑"/>
              </a:defRPr>
            </a:lvl1pPr>
          </a:lstStyle>
          <a:p>
            <a:pPr/>
            <a:r>
              <a:t>Causal AI: 信息视角下因果理论</a:t>
            </a:r>
          </a:p>
        </p:txBody>
      </p:sp>
      <p:sp>
        <p:nvSpPr>
          <p:cNvPr id="779" name="正文"/>
          <p:cNvSpPr txBox="1"/>
          <p:nvPr>
            <p:ph type="body" idx="1"/>
          </p:nvPr>
        </p:nvSpPr>
        <p:spPr>
          <a:prstGeom prst="rect">
            <a:avLst/>
          </a:prstGeom>
        </p:spPr>
        <p:txBody>
          <a:bodyPr/>
          <a:lstStyle/>
          <a:p>
            <a:pPr/>
          </a:p>
        </p:txBody>
      </p:sp>
      <p:grpSp>
        <p:nvGrpSpPr>
          <p:cNvPr id="798" name="图示 11"/>
          <p:cNvGrpSpPr/>
          <p:nvPr/>
        </p:nvGrpSpPr>
        <p:grpSpPr>
          <a:xfrm>
            <a:off x="838199" y="1849055"/>
            <a:ext cx="10515602" cy="4587507"/>
            <a:chOff x="0" y="0"/>
            <a:chExt cx="10515600" cy="4587505"/>
          </a:xfrm>
        </p:grpSpPr>
        <p:sp>
          <p:nvSpPr>
            <p:cNvPr id="780" name="矩形"/>
            <p:cNvSpPr/>
            <p:nvPr/>
          </p:nvSpPr>
          <p:spPr>
            <a:xfrm>
              <a:off x="0" y="565583"/>
              <a:ext cx="10515601" cy="478801"/>
            </a:xfrm>
            <a:prstGeom prst="rect">
              <a:avLst/>
            </a:prstGeom>
            <a:solidFill>
              <a:srgbClr val="FFFFFF">
                <a:alpha val="90000"/>
              </a:srgbClr>
            </a:solidFill>
            <a:ln w="6350" cap="flat">
              <a:solidFill>
                <a:schemeClr val="accent6"/>
              </a:solidFill>
              <a:prstDash val="solid"/>
              <a:miter lim="800000"/>
            </a:ln>
            <a:effectLst/>
          </p:spPr>
          <p:txBody>
            <a:bodyPr wrap="square" lIns="45718" tIns="45718" rIns="45718" bIns="45718" numCol="1" anchor="t">
              <a:noAutofit/>
            </a:bodyPr>
            <a:lstStyle/>
            <a:p>
              <a:pPr/>
            </a:p>
          </p:txBody>
        </p:sp>
        <p:grpSp>
          <p:nvGrpSpPr>
            <p:cNvPr id="783" name="成组"/>
            <p:cNvGrpSpPr/>
            <p:nvPr/>
          </p:nvGrpSpPr>
          <p:grpSpPr>
            <a:xfrm>
              <a:off x="3434" y="-1"/>
              <a:ext cx="7360924" cy="560883"/>
              <a:chOff x="0" y="0"/>
              <a:chExt cx="7360922" cy="560882"/>
            </a:xfrm>
          </p:grpSpPr>
          <p:sp>
            <p:nvSpPr>
              <p:cNvPr id="781" name="圆角矩形"/>
              <p:cNvSpPr/>
              <p:nvPr/>
            </p:nvSpPr>
            <p:spPr>
              <a:xfrm>
                <a:off x="0" y="-1"/>
                <a:ext cx="7360923" cy="560884"/>
              </a:xfrm>
              <a:prstGeom prst="roundRect">
                <a:avLst>
                  <a:gd name="adj" fmla="val 16667"/>
                </a:avLst>
              </a:prstGeom>
              <a:gradFill flip="none" rotWithShape="1">
                <a:gsLst>
                  <a:gs pos="0">
                    <a:srgbClr val="80B860"/>
                  </a:gs>
                  <a:gs pos="50000">
                    <a:srgbClr val="6FB242"/>
                  </a:gs>
                  <a:gs pos="100000">
                    <a:srgbClr val="61A236"/>
                  </a:gs>
                </a:gsLst>
                <a:lin ang="5400000" scaled="0"/>
              </a:gradFill>
              <a:ln w="12700" cap="flat">
                <a:noFill/>
                <a:miter lim="400000"/>
              </a:ln>
              <a:effectLst/>
            </p:spPr>
            <p:txBody>
              <a:bodyPr wrap="square" lIns="45718" tIns="45718" rIns="45718" bIns="45718" numCol="1" anchor="ctr">
                <a:noAutofit/>
              </a:bodyPr>
              <a:lstStyle/>
              <a:p>
                <a:pPr defTabSz="844550">
                  <a:lnSpc>
                    <a:spcPct val="90000"/>
                  </a:lnSpc>
                  <a:spcBef>
                    <a:spcPts val="700"/>
                  </a:spcBef>
                  <a:defRPr sz="1900">
                    <a:solidFill>
                      <a:srgbClr val="FFFFFF"/>
                    </a:solidFill>
                  </a:defRPr>
                </a:pPr>
              </a:p>
            </p:txBody>
          </p:sp>
          <p:sp>
            <p:nvSpPr>
              <p:cNvPr id="782" name="人工智能简介"/>
              <p:cNvSpPr txBox="1"/>
              <p:nvPr/>
            </p:nvSpPr>
            <p:spPr>
              <a:xfrm>
                <a:off x="27379" y="115339"/>
                <a:ext cx="7306166" cy="330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844550">
                  <a:lnSpc>
                    <a:spcPct val="90000"/>
                  </a:lnSpc>
                  <a:spcBef>
                    <a:spcPts val="700"/>
                  </a:spcBef>
                  <a:defRPr sz="1900">
                    <a:solidFill>
                      <a:srgbClr val="FFFFFF"/>
                    </a:solidFill>
                  </a:defRPr>
                </a:lvl1pPr>
              </a:lstStyle>
              <a:p>
                <a:pPr/>
                <a:r>
                  <a:t>人工智能简介</a:t>
                </a:r>
              </a:p>
            </p:txBody>
          </p:sp>
        </p:grpSp>
        <p:sp>
          <p:nvSpPr>
            <p:cNvPr id="784" name="矩形"/>
            <p:cNvSpPr/>
            <p:nvPr/>
          </p:nvSpPr>
          <p:spPr>
            <a:xfrm>
              <a:off x="0" y="1427422"/>
              <a:ext cx="10515601" cy="478802"/>
            </a:xfrm>
            <a:prstGeom prst="rect">
              <a:avLst/>
            </a:prstGeom>
            <a:solidFill>
              <a:srgbClr val="FFFFFF">
                <a:alpha val="90000"/>
              </a:srgbClr>
            </a:solidFill>
            <a:ln w="6350" cap="flat">
              <a:solidFill>
                <a:schemeClr val="accent6"/>
              </a:solidFill>
              <a:prstDash val="solid"/>
              <a:miter lim="800000"/>
            </a:ln>
            <a:effectLst/>
          </p:spPr>
          <p:txBody>
            <a:bodyPr wrap="square" lIns="45718" tIns="45718" rIns="45718" bIns="45718" numCol="1" anchor="t">
              <a:noAutofit/>
            </a:bodyPr>
            <a:lstStyle/>
            <a:p>
              <a:pPr/>
            </a:p>
          </p:txBody>
        </p:sp>
        <p:grpSp>
          <p:nvGrpSpPr>
            <p:cNvPr id="787" name="成组"/>
            <p:cNvGrpSpPr/>
            <p:nvPr/>
          </p:nvGrpSpPr>
          <p:grpSpPr>
            <a:xfrm>
              <a:off x="3434" y="957039"/>
              <a:ext cx="7360924" cy="560883"/>
              <a:chOff x="0" y="0"/>
              <a:chExt cx="7360922" cy="560882"/>
            </a:xfrm>
          </p:grpSpPr>
          <p:sp>
            <p:nvSpPr>
              <p:cNvPr id="785" name="圆角矩形"/>
              <p:cNvSpPr/>
              <p:nvPr/>
            </p:nvSpPr>
            <p:spPr>
              <a:xfrm>
                <a:off x="0" y="-1"/>
                <a:ext cx="7360923" cy="560884"/>
              </a:xfrm>
              <a:prstGeom prst="roundRect">
                <a:avLst>
                  <a:gd name="adj" fmla="val 16667"/>
                </a:avLst>
              </a:prstGeom>
              <a:gradFill flip="none" rotWithShape="1">
                <a:gsLst>
                  <a:gs pos="0">
                    <a:srgbClr val="80B860"/>
                  </a:gs>
                  <a:gs pos="50000">
                    <a:srgbClr val="6FB242"/>
                  </a:gs>
                  <a:gs pos="100000">
                    <a:srgbClr val="61A236"/>
                  </a:gs>
                </a:gsLst>
                <a:lin ang="5400000" scaled="0"/>
              </a:gradFill>
              <a:ln w="12700" cap="flat">
                <a:noFill/>
                <a:miter lim="400000"/>
              </a:ln>
              <a:effectLst/>
            </p:spPr>
            <p:txBody>
              <a:bodyPr wrap="square" lIns="45718" tIns="45718" rIns="45718" bIns="45718" numCol="1" anchor="ctr">
                <a:noAutofit/>
              </a:bodyPr>
              <a:lstStyle/>
              <a:p>
                <a:pPr defTabSz="844550">
                  <a:lnSpc>
                    <a:spcPct val="90000"/>
                  </a:lnSpc>
                  <a:spcBef>
                    <a:spcPts val="700"/>
                  </a:spcBef>
                  <a:defRPr sz="1900">
                    <a:solidFill>
                      <a:srgbClr val="FFFFFF"/>
                    </a:solidFill>
                  </a:defRPr>
                </a:pPr>
              </a:p>
            </p:txBody>
          </p:sp>
          <p:sp>
            <p:nvSpPr>
              <p:cNvPr id="786" name="因果革命"/>
              <p:cNvSpPr txBox="1"/>
              <p:nvPr/>
            </p:nvSpPr>
            <p:spPr>
              <a:xfrm>
                <a:off x="27379" y="115339"/>
                <a:ext cx="7306166" cy="330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844550">
                  <a:lnSpc>
                    <a:spcPct val="90000"/>
                  </a:lnSpc>
                  <a:spcBef>
                    <a:spcPts val="700"/>
                  </a:spcBef>
                  <a:defRPr sz="1900">
                    <a:solidFill>
                      <a:srgbClr val="FFFFFF"/>
                    </a:solidFill>
                  </a:defRPr>
                </a:lvl1pPr>
              </a:lstStyle>
              <a:p>
                <a:pPr/>
                <a:r>
                  <a:t>因果革命</a:t>
                </a:r>
              </a:p>
            </p:txBody>
          </p:sp>
        </p:grpSp>
        <p:grpSp>
          <p:nvGrpSpPr>
            <p:cNvPr id="790" name="成组"/>
            <p:cNvGrpSpPr/>
            <p:nvPr/>
          </p:nvGrpSpPr>
          <p:grpSpPr>
            <a:xfrm>
              <a:off x="0" y="2289261"/>
              <a:ext cx="10515601" cy="1436404"/>
              <a:chOff x="0" y="0"/>
              <a:chExt cx="10515600" cy="1436403"/>
            </a:xfrm>
          </p:grpSpPr>
          <p:sp>
            <p:nvSpPr>
              <p:cNvPr id="788" name="矩形"/>
              <p:cNvSpPr/>
              <p:nvPr/>
            </p:nvSpPr>
            <p:spPr>
              <a:xfrm>
                <a:off x="0" y="-1"/>
                <a:ext cx="10515601" cy="1436404"/>
              </a:xfrm>
              <a:prstGeom prst="rect">
                <a:avLst/>
              </a:prstGeom>
              <a:solidFill>
                <a:srgbClr val="FFFFFF">
                  <a:alpha val="90000"/>
                </a:srgbClr>
              </a:solidFill>
              <a:ln w="6350" cap="flat">
                <a:solidFill>
                  <a:schemeClr val="accent6"/>
                </a:solidFill>
                <a:prstDash val="solid"/>
                <a:miter lim="800000"/>
              </a:ln>
              <a:effectLst/>
            </p:spPr>
            <p:txBody>
              <a:bodyPr wrap="square" lIns="45718" tIns="45718" rIns="45718" bIns="45718" numCol="1" anchor="t">
                <a:noAutofit/>
              </a:bodyPr>
              <a:lstStyle/>
              <a:p>
                <a:pPr defTabSz="844550">
                  <a:lnSpc>
                    <a:spcPct val="90000"/>
                  </a:lnSpc>
                  <a:spcBef>
                    <a:spcPts val="300"/>
                  </a:spcBef>
                  <a:defRPr sz="1900"/>
                </a:pPr>
              </a:p>
            </p:txBody>
          </p:sp>
          <p:sp>
            <p:nvSpPr>
              <p:cNvPr id="789" name="Causality as Information transfer…"/>
              <p:cNvSpPr txBox="1"/>
              <p:nvPr/>
            </p:nvSpPr>
            <p:spPr>
              <a:xfrm>
                <a:off x="0" y="0"/>
                <a:ext cx="10515601" cy="11224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5128" tIns="135128" rIns="135128" bIns="135128" numCol="1" anchor="t">
                <a:spAutoFit/>
              </a:bodyPr>
              <a:lstStyle/>
              <a:p>
                <a:pPr lvl="1" marL="171449" indent="-171449" defTabSz="844550">
                  <a:lnSpc>
                    <a:spcPct val="90000"/>
                  </a:lnSpc>
                  <a:spcBef>
                    <a:spcPts val="300"/>
                  </a:spcBef>
                  <a:buSzPct val="100000"/>
                  <a:buChar char="•"/>
                  <a:defRPr sz="1900"/>
                </a:pPr>
                <a:r>
                  <a:t> Causality as Information transfer</a:t>
                </a:r>
              </a:p>
              <a:p>
                <a:pPr lvl="1" marL="171449" indent="-171449" defTabSz="844550">
                  <a:lnSpc>
                    <a:spcPct val="90000"/>
                  </a:lnSpc>
                  <a:spcBef>
                    <a:spcPts val="300"/>
                  </a:spcBef>
                  <a:buSzPct val="100000"/>
                  <a:buChar char="•"/>
                  <a:defRPr sz="1900"/>
                </a:pPr>
                <a:r>
                  <a:t> do intervention &amp; info intervention</a:t>
                </a:r>
              </a:p>
              <a:p>
                <a:pPr lvl="1" marL="171449" indent="-171449" defTabSz="844550">
                  <a:lnSpc>
                    <a:spcPct val="90000"/>
                  </a:lnSpc>
                  <a:spcBef>
                    <a:spcPts val="300"/>
                  </a:spcBef>
                  <a:buSzPct val="100000"/>
                  <a:buChar char="•"/>
                  <a:defRPr sz="1900"/>
                </a:pPr>
                <a:r>
                  <a:t> Info Causal Models</a:t>
                </a:r>
              </a:p>
            </p:txBody>
          </p:sp>
        </p:grpSp>
        <p:grpSp>
          <p:nvGrpSpPr>
            <p:cNvPr id="793" name="成组"/>
            <p:cNvGrpSpPr/>
            <p:nvPr/>
          </p:nvGrpSpPr>
          <p:grpSpPr>
            <a:xfrm>
              <a:off x="3434" y="1807288"/>
              <a:ext cx="7360924" cy="560883"/>
              <a:chOff x="0" y="0"/>
              <a:chExt cx="7360922" cy="560882"/>
            </a:xfrm>
          </p:grpSpPr>
          <p:sp>
            <p:nvSpPr>
              <p:cNvPr id="791" name="圆角矩形"/>
              <p:cNvSpPr/>
              <p:nvPr/>
            </p:nvSpPr>
            <p:spPr>
              <a:xfrm>
                <a:off x="0" y="-1"/>
                <a:ext cx="7360923" cy="560884"/>
              </a:xfrm>
              <a:prstGeom prst="roundRect">
                <a:avLst>
                  <a:gd name="adj" fmla="val 16667"/>
                </a:avLst>
              </a:prstGeom>
              <a:gradFill flip="none" rotWithShape="1">
                <a:gsLst>
                  <a:gs pos="0">
                    <a:srgbClr val="80B860"/>
                  </a:gs>
                  <a:gs pos="50000">
                    <a:srgbClr val="6FB242"/>
                  </a:gs>
                  <a:gs pos="100000">
                    <a:srgbClr val="61A236"/>
                  </a:gs>
                </a:gsLst>
                <a:lin ang="5400000" scaled="0"/>
              </a:gradFill>
              <a:ln w="12700" cap="flat">
                <a:noFill/>
                <a:miter lim="400000"/>
              </a:ln>
              <a:effectLst/>
            </p:spPr>
            <p:txBody>
              <a:bodyPr wrap="square" lIns="45718" tIns="45718" rIns="45718" bIns="45718" numCol="1" anchor="ctr">
                <a:noAutofit/>
              </a:bodyPr>
              <a:lstStyle/>
              <a:p>
                <a:pPr defTabSz="844550">
                  <a:lnSpc>
                    <a:spcPct val="90000"/>
                  </a:lnSpc>
                  <a:spcBef>
                    <a:spcPts val="700"/>
                  </a:spcBef>
                  <a:defRPr sz="1900">
                    <a:solidFill>
                      <a:srgbClr val="FFFFFF"/>
                    </a:solidFill>
                  </a:defRPr>
                </a:pPr>
              </a:p>
            </p:txBody>
          </p:sp>
          <p:sp>
            <p:nvSpPr>
              <p:cNvPr id="792" name="信息因果模型"/>
              <p:cNvSpPr txBox="1"/>
              <p:nvPr/>
            </p:nvSpPr>
            <p:spPr>
              <a:xfrm>
                <a:off x="27379" y="115339"/>
                <a:ext cx="7306166" cy="330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844550">
                  <a:lnSpc>
                    <a:spcPct val="90000"/>
                  </a:lnSpc>
                  <a:spcBef>
                    <a:spcPts val="700"/>
                  </a:spcBef>
                  <a:defRPr sz="1900">
                    <a:solidFill>
                      <a:srgbClr val="FFFFFF"/>
                    </a:solidFill>
                  </a:defRPr>
                </a:lvl1pPr>
              </a:lstStyle>
              <a:p>
                <a:pPr/>
                <a:r>
                  <a:t>信息因果模型</a:t>
                </a:r>
              </a:p>
            </p:txBody>
          </p:sp>
        </p:grpSp>
        <p:sp>
          <p:nvSpPr>
            <p:cNvPr id="794" name="矩形"/>
            <p:cNvSpPr/>
            <p:nvPr/>
          </p:nvSpPr>
          <p:spPr>
            <a:xfrm>
              <a:off x="0" y="4108703"/>
              <a:ext cx="10515601" cy="478802"/>
            </a:xfrm>
            <a:prstGeom prst="rect">
              <a:avLst/>
            </a:prstGeom>
            <a:solidFill>
              <a:srgbClr val="FFFFFF">
                <a:alpha val="90000"/>
              </a:srgbClr>
            </a:solidFill>
            <a:ln w="6350" cap="flat">
              <a:solidFill>
                <a:schemeClr val="accent6"/>
              </a:solidFill>
              <a:prstDash val="solid"/>
              <a:miter lim="800000"/>
            </a:ln>
            <a:effectLst/>
          </p:spPr>
          <p:txBody>
            <a:bodyPr wrap="square" lIns="45718" tIns="45718" rIns="45718" bIns="45718" numCol="1" anchor="t">
              <a:noAutofit/>
            </a:bodyPr>
            <a:lstStyle/>
            <a:p>
              <a:pPr/>
            </a:p>
          </p:txBody>
        </p:sp>
        <p:grpSp>
          <p:nvGrpSpPr>
            <p:cNvPr id="797" name="成组"/>
            <p:cNvGrpSpPr/>
            <p:nvPr/>
          </p:nvGrpSpPr>
          <p:grpSpPr>
            <a:xfrm>
              <a:off x="3434" y="3614576"/>
              <a:ext cx="7360924" cy="560883"/>
              <a:chOff x="0" y="0"/>
              <a:chExt cx="7360922" cy="560882"/>
            </a:xfrm>
          </p:grpSpPr>
          <p:sp>
            <p:nvSpPr>
              <p:cNvPr id="795" name="圆角矩形"/>
              <p:cNvSpPr/>
              <p:nvPr/>
            </p:nvSpPr>
            <p:spPr>
              <a:xfrm>
                <a:off x="0" y="-1"/>
                <a:ext cx="7360923" cy="560884"/>
              </a:xfrm>
              <a:prstGeom prst="roundRect">
                <a:avLst>
                  <a:gd name="adj" fmla="val 16667"/>
                </a:avLst>
              </a:prstGeom>
              <a:gradFill flip="none" rotWithShape="1">
                <a:gsLst>
                  <a:gs pos="0">
                    <a:srgbClr val="80B860"/>
                  </a:gs>
                  <a:gs pos="50000">
                    <a:srgbClr val="6FB242"/>
                  </a:gs>
                  <a:gs pos="100000">
                    <a:srgbClr val="61A236"/>
                  </a:gs>
                </a:gsLst>
                <a:lin ang="5400000" scaled="0"/>
              </a:gradFill>
              <a:ln w="12700" cap="flat">
                <a:noFill/>
                <a:miter lim="400000"/>
              </a:ln>
              <a:effectLst/>
            </p:spPr>
            <p:txBody>
              <a:bodyPr wrap="square" lIns="45718" tIns="45718" rIns="45718" bIns="45718" numCol="1" anchor="ctr">
                <a:noAutofit/>
              </a:bodyPr>
              <a:lstStyle/>
              <a:p>
                <a:pPr defTabSz="844550">
                  <a:lnSpc>
                    <a:spcPct val="90000"/>
                  </a:lnSpc>
                  <a:spcBef>
                    <a:spcPts val="700"/>
                  </a:spcBef>
                  <a:defRPr sz="1900">
                    <a:solidFill>
                      <a:srgbClr val="FFFFFF"/>
                    </a:solidFill>
                  </a:defRPr>
                </a:pPr>
              </a:p>
            </p:txBody>
          </p:sp>
          <p:sp>
            <p:nvSpPr>
              <p:cNvPr id="796" name="思考和展望 CausalAI"/>
              <p:cNvSpPr txBox="1"/>
              <p:nvPr/>
            </p:nvSpPr>
            <p:spPr>
              <a:xfrm>
                <a:off x="27379" y="116928"/>
                <a:ext cx="7306166" cy="327026"/>
              </a:xfrm>
              <a:prstGeom prst="rect">
                <a:avLst/>
              </a:prstGeom>
              <a:gradFill flip="none" rotWithShape="1">
                <a:gsLst>
                  <a:gs pos="0">
                    <a:srgbClr val="499CE7"/>
                  </a:gs>
                  <a:gs pos="100000">
                    <a:schemeClr val="accent5">
                      <a:hueOff val="329330"/>
                      <a:satOff val="40776"/>
                      <a:lumOff val="24655"/>
                    </a:schemeClr>
                  </a:gs>
                </a:gsLst>
                <a:lin ang="16200000" scaled="0"/>
              </a:gradFill>
              <a:ln w="9525" cap="flat">
                <a:solidFill>
                  <a:srgbClr val="5698D3"/>
                </a:solidFill>
                <a:prstDash val="solid"/>
                <a:round/>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a:solidFill>
                      <a:srgbClr val="FFFFFF"/>
                    </a:solidFill>
                  </a:defRPr>
                </a:lvl1pPr>
              </a:lstStyle>
              <a:p>
                <a:pPr/>
                <a:r>
                  <a:t>思考和展望 CausalAI</a:t>
                </a:r>
              </a:p>
            </p:txBody>
          </p:sp>
        </p:grpSp>
      </p:gr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0" name="Rectangle 24"/>
          <p:cNvSpPr/>
          <p:nvPr/>
        </p:nvSpPr>
        <p:spPr>
          <a:xfrm>
            <a:off x="-307" y="0"/>
            <a:ext cx="6271573" cy="6858000"/>
          </a:xfrm>
          <a:prstGeom prst="rect">
            <a:avLst/>
          </a:prstGeom>
          <a:gradFill>
            <a:gsLst>
              <a:gs pos="0">
                <a:schemeClr val="accent1">
                  <a:alpha val="82000"/>
                </a:schemeClr>
              </a:gs>
              <a:gs pos="25000">
                <a:schemeClr val="accent1">
                  <a:alpha val="60000"/>
                </a:schemeClr>
              </a:gs>
              <a:gs pos="94000">
                <a:srgbClr val="AFABAB"/>
              </a:gs>
              <a:gs pos="100000">
                <a:srgbClr val="AFABAB"/>
              </a:gs>
            </a:gsLst>
            <a:lin ang="4200000"/>
          </a:gradFill>
          <a:ln w="12700">
            <a:miter lim="400000"/>
          </a:ln>
        </p:spPr>
        <p:txBody>
          <a:bodyPr lIns="45718" tIns="45718" rIns="45718" bIns="45718" anchor="ctr"/>
          <a:lstStyle/>
          <a:p>
            <a:pPr algn="ctr">
              <a:defRPr>
                <a:solidFill>
                  <a:srgbClr val="FFFFFF"/>
                </a:solidFill>
              </a:defRPr>
            </a:pPr>
          </a:p>
        </p:txBody>
      </p:sp>
      <p:pic>
        <p:nvPicPr>
          <p:cNvPr id="801" name="Picture 26" descr="Picture 26"/>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802" name="Title 1"/>
          <p:cNvSpPr txBox="1"/>
          <p:nvPr>
            <p:ph type="title"/>
          </p:nvPr>
        </p:nvSpPr>
        <p:spPr>
          <a:xfrm>
            <a:off x="6485239" y="4713530"/>
            <a:ext cx="5323583" cy="1401449"/>
          </a:xfrm>
          <a:prstGeom prst="rect">
            <a:avLst/>
          </a:prstGeom>
        </p:spPr>
        <p:txBody>
          <a:bodyPr anchor="t"/>
          <a:lstStyle>
            <a:lvl1pPr defTabSz="886968">
              <a:defRPr sz="4268"/>
            </a:lvl1pPr>
          </a:lstStyle>
          <a:p>
            <a:pPr/>
            <a:r>
              <a:t>思考和展望 CausalAI </a:t>
            </a:r>
          </a:p>
        </p:txBody>
      </p:sp>
      <p:sp>
        <p:nvSpPr>
          <p:cNvPr id="803" name="Freeform 49"/>
          <p:cNvSpPr/>
          <p:nvPr/>
        </p:nvSpPr>
        <p:spPr>
          <a:xfrm>
            <a:off x="0" y="590634"/>
            <a:ext cx="5478088" cy="62768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588" y="0"/>
                </a:moveTo>
                <a:cubicBezTo>
                  <a:pt x="15775" y="0"/>
                  <a:pt x="21600" y="5084"/>
                  <a:pt x="21600" y="11356"/>
                </a:cubicBezTo>
                <a:cubicBezTo>
                  <a:pt x="21600" y="15668"/>
                  <a:pt x="18847" y="19418"/>
                  <a:pt x="14791" y="21341"/>
                </a:cubicBezTo>
                <a:lnTo>
                  <a:pt x="14174" y="21600"/>
                </a:lnTo>
                <a:lnTo>
                  <a:pt x="3002" y="21600"/>
                </a:lnTo>
                <a:lnTo>
                  <a:pt x="2386" y="21341"/>
                </a:lnTo>
                <a:cubicBezTo>
                  <a:pt x="1649" y="20991"/>
                  <a:pt x="954" y="20581"/>
                  <a:pt x="312" y="20118"/>
                </a:cubicBezTo>
                <a:lnTo>
                  <a:pt x="0" y="19871"/>
                </a:lnTo>
                <a:lnTo>
                  <a:pt x="0" y="2840"/>
                </a:lnTo>
                <a:lnTo>
                  <a:pt x="312" y="2593"/>
                </a:lnTo>
                <a:cubicBezTo>
                  <a:pt x="2561" y="973"/>
                  <a:pt x="5445" y="0"/>
                  <a:pt x="8588" y="0"/>
                </a:cubicBezTo>
                <a:close/>
              </a:path>
            </a:pathLst>
          </a:custGeom>
          <a:solidFill>
            <a:srgbClr val="FFFFFF"/>
          </a:solidFill>
          <a:ln w="12700">
            <a:solidFill>
              <a:srgbClr val="ADB6C6"/>
            </a:solidFill>
            <a:miter/>
          </a:ln>
        </p:spPr>
        <p:txBody>
          <a:bodyPr lIns="45718" tIns="45718" rIns="45718" bIns="45718" anchor="ctr"/>
          <a:lstStyle/>
          <a:p>
            <a:pPr algn="ctr">
              <a:defRPr>
                <a:solidFill>
                  <a:srgbClr val="FFFFFF"/>
                </a:solidFill>
              </a:defRPr>
            </a:pPr>
          </a:p>
        </p:txBody>
      </p:sp>
      <p:pic>
        <p:nvPicPr>
          <p:cNvPr id="804" name="Content Placeholder 2" descr="Content Placeholder 2"/>
          <p:cNvPicPr>
            <a:picLocks noChangeAspect="1"/>
          </p:cNvPicPr>
          <p:nvPr/>
        </p:nvPicPr>
        <p:blipFill>
          <a:blip r:embed="rId3">
            <a:extLst/>
          </a:blip>
          <a:srcRect l="7425" t="0" r="5677" b="0"/>
          <a:stretch>
            <a:fillRect/>
          </a:stretch>
        </p:blipFill>
        <p:spPr>
          <a:xfrm>
            <a:off x="-1" y="770036"/>
            <a:ext cx="5298680" cy="60975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879" y="0"/>
                </a:moveTo>
                <a:cubicBezTo>
                  <a:pt x="5805" y="0"/>
                  <a:pt x="2987" y="947"/>
                  <a:pt x="788" y="2524"/>
                </a:cubicBezTo>
                <a:lnTo>
                  <a:pt x="0" y="3146"/>
                </a:lnTo>
                <a:lnTo>
                  <a:pt x="0" y="18963"/>
                </a:lnTo>
                <a:lnTo>
                  <a:pt x="788" y="19584"/>
                </a:lnTo>
                <a:cubicBezTo>
                  <a:pt x="1730" y="20260"/>
                  <a:pt x="2787" y="20821"/>
                  <a:pt x="3928" y="21240"/>
                </a:cubicBezTo>
                <a:lnTo>
                  <a:pt x="5059" y="21600"/>
                </a:lnTo>
                <a:lnTo>
                  <a:pt x="12699" y="21600"/>
                </a:lnTo>
                <a:lnTo>
                  <a:pt x="13831" y="21240"/>
                </a:lnTo>
                <a:cubicBezTo>
                  <a:pt x="18397" y="19562"/>
                  <a:pt x="21600" y="15633"/>
                  <a:pt x="21600" y="11054"/>
                </a:cubicBezTo>
                <a:cubicBezTo>
                  <a:pt x="21600" y="4949"/>
                  <a:pt x="15904" y="0"/>
                  <a:pt x="8879" y="0"/>
                </a:cubicBezTo>
                <a:close/>
              </a:path>
            </a:pathLst>
          </a:custGeom>
          <a:ln w="12700">
            <a:miter lim="400000"/>
          </a:ln>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6" name="Rectangle 9"/>
          <p:cNvSpPr/>
          <p:nvPr/>
        </p:nvSpPr>
        <p:spPr>
          <a:xfrm>
            <a:off x="-1" y="0"/>
            <a:ext cx="12191697"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grpSp>
        <p:nvGrpSpPr>
          <p:cNvPr id="828" name="Group 11"/>
          <p:cNvGrpSpPr/>
          <p:nvPr/>
        </p:nvGrpSpPr>
        <p:grpSpPr>
          <a:xfrm>
            <a:off x="4762" y="-1"/>
            <a:ext cx="12161841" cy="6853241"/>
            <a:chOff x="0" y="0"/>
            <a:chExt cx="12161840" cy="6853240"/>
          </a:xfrm>
        </p:grpSpPr>
        <p:sp>
          <p:nvSpPr>
            <p:cNvPr id="807" name="Freeform 5"/>
            <p:cNvSpPr/>
            <p:nvPr/>
          </p:nvSpPr>
          <p:spPr>
            <a:xfrm>
              <a:off x="2406161" y="-1"/>
              <a:ext cx="2757980" cy="6843715"/>
            </a:xfrm>
            <a:custGeom>
              <a:avLst/>
              <a:gdLst/>
              <a:ahLst/>
              <a:cxnLst>
                <a:cxn ang="0">
                  <a:pos x="wd2" y="hd2"/>
                </a:cxn>
                <a:cxn ang="5400000">
                  <a:pos x="wd2" y="hd2"/>
                </a:cxn>
                <a:cxn ang="10800000">
                  <a:pos x="wd2" y="hd2"/>
                </a:cxn>
                <a:cxn ang="16200000">
                  <a:pos x="wd2" y="hd2"/>
                </a:cxn>
              </a:cxnLst>
              <a:rect l="0" t="0" r="r" b="b"/>
              <a:pathLst>
                <a:path w="15423" h="21600" fill="norm" stroke="1" extrusionOk="0">
                  <a:moveTo>
                    <a:pt x="15423" y="0"/>
                  </a:moveTo>
                  <a:cubicBezTo>
                    <a:pt x="2617" y="3315"/>
                    <a:pt x="-6177" y="15585"/>
                    <a:pt x="5380" y="21600"/>
                  </a:cubicBezTo>
                </a:path>
              </a:pathLst>
            </a:custGeom>
            <a:noFill/>
            <a:ln w="9525" cap="flat">
              <a:solidFill>
                <a:srgbClr val="000000">
                  <a:alpha val="15000"/>
                </a:srgbClr>
              </a:solidFill>
              <a:prstDash val="solid"/>
              <a:miter lim="800000"/>
            </a:ln>
            <a:effectLst/>
          </p:spPr>
          <p:txBody>
            <a:bodyPr wrap="square" lIns="45718" tIns="45718" rIns="45718" bIns="45718" numCol="1" anchor="t">
              <a:noAutofit/>
            </a:bodyPr>
            <a:lstStyle/>
            <a:p>
              <a:pPr/>
            </a:p>
          </p:txBody>
        </p:sp>
        <p:sp>
          <p:nvSpPr>
            <p:cNvPr id="808" name="Freeform 6"/>
            <p:cNvSpPr/>
            <p:nvPr/>
          </p:nvSpPr>
          <p:spPr>
            <a:xfrm>
              <a:off x="10621963" y="9525"/>
              <a:ext cx="1539877" cy="5556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4867" y="11815"/>
                    <a:pt x="7133" y="5169"/>
                    <a:pt x="0" y="0"/>
                  </a:cubicBezTo>
                </a:path>
              </a:pathLst>
            </a:custGeom>
            <a:noFill/>
            <a:ln w="9525" cap="flat">
              <a:solidFill>
                <a:srgbClr val="000000">
                  <a:alpha val="15000"/>
                </a:srgbClr>
              </a:solidFill>
              <a:prstDash val="solid"/>
              <a:miter lim="800000"/>
            </a:ln>
            <a:effectLst/>
          </p:spPr>
          <p:txBody>
            <a:bodyPr wrap="square" lIns="45718" tIns="45718" rIns="45718" bIns="45718" numCol="1" anchor="t">
              <a:noAutofit/>
            </a:bodyPr>
            <a:lstStyle/>
            <a:p>
              <a:pPr/>
            </a:p>
          </p:txBody>
        </p:sp>
        <p:sp>
          <p:nvSpPr>
            <p:cNvPr id="809" name="Freeform 7"/>
            <p:cNvSpPr/>
            <p:nvPr/>
          </p:nvSpPr>
          <p:spPr>
            <a:xfrm>
              <a:off x="10242551" y="5013325"/>
              <a:ext cx="1919290" cy="18303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7806" y="15260"/>
                    <a:pt x="15238" y="7967"/>
                    <a:pt x="21600" y="0"/>
                  </a:cubicBezTo>
                </a:path>
              </a:pathLst>
            </a:custGeom>
            <a:noFill/>
            <a:ln w="9525" cap="flat">
              <a:solidFill>
                <a:srgbClr val="000000">
                  <a:alpha val="15000"/>
                </a:srgbClr>
              </a:solidFill>
              <a:prstDash val="solid"/>
              <a:miter lim="800000"/>
            </a:ln>
            <a:effectLst/>
          </p:spPr>
          <p:txBody>
            <a:bodyPr wrap="square" lIns="45718" tIns="45718" rIns="45718" bIns="45718" numCol="1" anchor="t">
              <a:noAutofit/>
            </a:bodyPr>
            <a:lstStyle/>
            <a:p>
              <a:pPr/>
            </a:p>
          </p:txBody>
        </p:sp>
        <p:sp>
          <p:nvSpPr>
            <p:cNvPr id="810" name="Freeform 8"/>
            <p:cNvSpPr/>
            <p:nvPr/>
          </p:nvSpPr>
          <p:spPr>
            <a:xfrm>
              <a:off x="2159690" y="-1"/>
              <a:ext cx="2632974" cy="6843715"/>
            </a:xfrm>
            <a:custGeom>
              <a:avLst/>
              <a:gdLst/>
              <a:ahLst/>
              <a:cxnLst>
                <a:cxn ang="0">
                  <a:pos x="wd2" y="hd2"/>
                </a:cxn>
                <a:cxn ang="5400000">
                  <a:pos x="wd2" y="hd2"/>
                </a:cxn>
                <a:cxn ang="10800000">
                  <a:pos x="wd2" y="hd2"/>
                </a:cxn>
                <a:cxn ang="16200000">
                  <a:pos x="wd2" y="hd2"/>
                </a:cxn>
              </a:cxnLst>
              <a:rect l="0" t="0" r="r" b="b"/>
              <a:pathLst>
                <a:path w="15469" h="21600" fill="norm" stroke="1" extrusionOk="0">
                  <a:moveTo>
                    <a:pt x="15469" y="0"/>
                  </a:moveTo>
                  <a:cubicBezTo>
                    <a:pt x="2576" y="3600"/>
                    <a:pt x="-6131" y="15510"/>
                    <a:pt x="5339" y="21600"/>
                  </a:cubicBezTo>
                </a:path>
              </a:pathLst>
            </a:custGeom>
            <a:noFill/>
            <a:ln w="9525" cap="flat">
              <a:solidFill>
                <a:srgbClr val="000000">
                  <a:alpha val="15000"/>
                </a:srgbClr>
              </a:solidFill>
              <a:prstDash val="dash"/>
              <a:miter lim="800000"/>
            </a:ln>
            <a:effectLst/>
          </p:spPr>
          <p:txBody>
            <a:bodyPr wrap="square" lIns="45718" tIns="45718" rIns="45718" bIns="45718" numCol="1" anchor="t">
              <a:noAutofit/>
            </a:bodyPr>
            <a:lstStyle/>
            <a:p>
              <a:pPr/>
            </a:p>
          </p:txBody>
        </p:sp>
        <p:sp>
          <p:nvSpPr>
            <p:cNvPr id="811" name="Freeform 9"/>
            <p:cNvSpPr/>
            <p:nvPr/>
          </p:nvSpPr>
          <p:spPr>
            <a:xfrm>
              <a:off x="11198226" y="9525"/>
              <a:ext cx="963614" cy="3667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4684" y="12904"/>
                    <a:pt x="7235" y="5891"/>
                    <a:pt x="0" y="0"/>
                  </a:cubicBezTo>
                </a:path>
              </a:pathLst>
            </a:custGeom>
            <a:noFill/>
            <a:ln w="9525" cap="flat">
              <a:solidFill>
                <a:srgbClr val="000000">
                  <a:alpha val="15000"/>
                </a:srgbClr>
              </a:solidFill>
              <a:prstDash val="dash"/>
              <a:miter lim="800000"/>
            </a:ln>
            <a:effectLst/>
          </p:spPr>
          <p:txBody>
            <a:bodyPr wrap="square" lIns="45718" tIns="45718" rIns="45718" bIns="45718" numCol="1" anchor="t">
              <a:noAutofit/>
            </a:bodyPr>
            <a:lstStyle/>
            <a:p>
              <a:pPr/>
            </a:p>
          </p:txBody>
        </p:sp>
        <p:sp>
          <p:nvSpPr>
            <p:cNvPr id="812" name="Freeform 10"/>
            <p:cNvSpPr/>
            <p:nvPr/>
          </p:nvSpPr>
          <p:spPr>
            <a:xfrm>
              <a:off x="10490201" y="5275263"/>
              <a:ext cx="1666876" cy="15779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7692" y="15094"/>
                    <a:pt x="15077" y="7872"/>
                    <a:pt x="21600" y="0"/>
                  </a:cubicBezTo>
                </a:path>
              </a:pathLst>
            </a:custGeom>
            <a:noFill/>
            <a:ln w="9525" cap="flat">
              <a:solidFill>
                <a:srgbClr val="000000">
                  <a:alpha val="15000"/>
                </a:srgbClr>
              </a:solidFill>
              <a:prstDash val="dash"/>
              <a:miter lim="800000"/>
            </a:ln>
            <a:effectLst/>
          </p:spPr>
          <p:txBody>
            <a:bodyPr wrap="square" lIns="45718" tIns="45718" rIns="45718" bIns="45718" numCol="1" anchor="t">
              <a:noAutofit/>
            </a:bodyPr>
            <a:lstStyle/>
            <a:p>
              <a:pPr/>
            </a:p>
          </p:txBody>
        </p:sp>
        <p:sp>
          <p:nvSpPr>
            <p:cNvPr id="813" name="Freeform 11"/>
            <p:cNvSpPr/>
            <p:nvPr/>
          </p:nvSpPr>
          <p:spPr>
            <a:xfrm>
              <a:off x="2023354" y="-1"/>
              <a:ext cx="2594686" cy="6843715"/>
            </a:xfrm>
            <a:custGeom>
              <a:avLst/>
              <a:gdLst/>
              <a:ahLst/>
              <a:cxnLst>
                <a:cxn ang="0">
                  <a:pos x="wd2" y="hd2"/>
                </a:cxn>
                <a:cxn ang="5400000">
                  <a:pos x="wd2" y="hd2"/>
                </a:cxn>
                <a:cxn ang="10800000">
                  <a:pos x="wd2" y="hd2"/>
                </a:cxn>
                <a:cxn ang="16200000">
                  <a:pos x="wd2" y="hd2"/>
                </a:cxn>
              </a:cxnLst>
              <a:rect l="0" t="0" r="r" b="b"/>
              <a:pathLst>
                <a:path w="15478" h="21600" fill="norm" stroke="1" extrusionOk="0">
                  <a:moveTo>
                    <a:pt x="15478" y="0"/>
                  </a:moveTo>
                  <a:cubicBezTo>
                    <a:pt x="2609" y="3675"/>
                    <a:pt x="-6122" y="15495"/>
                    <a:pt x="5302" y="21600"/>
                  </a:cubicBezTo>
                </a:path>
              </a:pathLst>
            </a:custGeom>
            <a:noFill/>
            <a:ln w="9525" cap="flat">
              <a:solidFill>
                <a:srgbClr val="000000">
                  <a:alpha val="15000"/>
                </a:srgbClr>
              </a:solidFill>
              <a:prstDash val="solid"/>
              <a:miter lim="800000"/>
            </a:ln>
            <a:effectLst/>
          </p:spPr>
          <p:txBody>
            <a:bodyPr wrap="square" lIns="45718" tIns="45718" rIns="45718" bIns="45718" numCol="1" anchor="t">
              <a:noAutofit/>
            </a:bodyPr>
            <a:lstStyle/>
            <a:p>
              <a:pPr/>
            </a:p>
          </p:txBody>
        </p:sp>
        <p:sp>
          <p:nvSpPr>
            <p:cNvPr id="814" name="Freeform 12"/>
            <p:cNvSpPr/>
            <p:nvPr/>
          </p:nvSpPr>
          <p:spPr>
            <a:xfrm>
              <a:off x="11496676" y="9525"/>
              <a:ext cx="665164" cy="2571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4657" y="13600"/>
                    <a:pt x="7406" y="6400"/>
                    <a:pt x="0" y="0"/>
                  </a:cubicBezTo>
                </a:path>
              </a:pathLst>
            </a:custGeom>
            <a:noFill/>
            <a:ln w="9525" cap="flat">
              <a:solidFill>
                <a:srgbClr val="000000">
                  <a:alpha val="15000"/>
                </a:srgbClr>
              </a:solidFill>
              <a:prstDash val="solid"/>
              <a:miter lim="800000"/>
            </a:ln>
            <a:effectLst/>
          </p:spPr>
          <p:txBody>
            <a:bodyPr wrap="square" lIns="45718" tIns="45718" rIns="45718" bIns="45718" numCol="1" anchor="t">
              <a:noAutofit/>
            </a:bodyPr>
            <a:lstStyle/>
            <a:p>
              <a:pPr/>
            </a:p>
          </p:txBody>
        </p:sp>
        <p:sp>
          <p:nvSpPr>
            <p:cNvPr id="815" name="Freeform 13"/>
            <p:cNvSpPr/>
            <p:nvPr/>
          </p:nvSpPr>
          <p:spPr>
            <a:xfrm>
              <a:off x="10636251" y="5408613"/>
              <a:ext cx="1525589" cy="1435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7671" y="15020"/>
                    <a:pt x="15006" y="7796"/>
                    <a:pt x="21600" y="0"/>
                  </a:cubicBezTo>
                </a:path>
              </a:pathLst>
            </a:custGeom>
            <a:noFill/>
            <a:ln w="9525" cap="flat">
              <a:solidFill>
                <a:srgbClr val="000000">
                  <a:alpha val="15000"/>
                </a:srgbClr>
              </a:solidFill>
              <a:prstDash val="solid"/>
              <a:miter lim="800000"/>
            </a:ln>
            <a:effectLst/>
          </p:spPr>
          <p:txBody>
            <a:bodyPr wrap="square" lIns="45718" tIns="45718" rIns="45718" bIns="45718" numCol="1" anchor="t">
              <a:noAutofit/>
            </a:bodyPr>
            <a:lstStyle/>
            <a:p>
              <a:pPr/>
            </a:p>
          </p:txBody>
        </p:sp>
        <p:sp>
          <p:nvSpPr>
            <p:cNvPr id="816" name="Freeform 14"/>
            <p:cNvSpPr/>
            <p:nvPr/>
          </p:nvSpPr>
          <p:spPr>
            <a:xfrm>
              <a:off x="1889071" y="-1"/>
              <a:ext cx="2352731" cy="6843715"/>
            </a:xfrm>
            <a:custGeom>
              <a:avLst/>
              <a:gdLst/>
              <a:ahLst/>
              <a:cxnLst>
                <a:cxn ang="0">
                  <a:pos x="wd2" y="hd2"/>
                </a:cxn>
                <a:cxn ang="5400000">
                  <a:pos x="wd2" y="hd2"/>
                </a:cxn>
                <a:cxn ang="10800000">
                  <a:pos x="wd2" y="hd2"/>
                </a:cxn>
                <a:cxn ang="16200000">
                  <a:pos x="wd2" y="hd2"/>
                </a:cxn>
              </a:cxnLst>
              <a:rect l="0" t="0" r="r" b="b"/>
              <a:pathLst>
                <a:path w="15661" h="21600" fill="norm" stroke="1" extrusionOk="0">
                  <a:moveTo>
                    <a:pt x="15661" y="0"/>
                  </a:moveTo>
                  <a:cubicBezTo>
                    <a:pt x="2220" y="3840"/>
                    <a:pt x="-5939" y="15615"/>
                    <a:pt x="5288" y="21600"/>
                  </a:cubicBezTo>
                </a:path>
              </a:pathLst>
            </a:custGeom>
            <a:noFill/>
            <a:ln w="9525" cap="flat">
              <a:solidFill>
                <a:srgbClr val="000000">
                  <a:alpha val="15000"/>
                </a:srgbClr>
              </a:solidFill>
              <a:prstDash val="solid"/>
              <a:miter lim="800000"/>
            </a:ln>
            <a:effectLst/>
          </p:spPr>
          <p:txBody>
            <a:bodyPr wrap="square" lIns="45718" tIns="45718" rIns="45718" bIns="45718" numCol="1" anchor="t">
              <a:noAutofit/>
            </a:bodyPr>
            <a:lstStyle/>
            <a:p>
              <a:pPr/>
            </a:p>
          </p:txBody>
        </p:sp>
        <p:sp>
          <p:nvSpPr>
            <p:cNvPr id="817" name="Freeform 15"/>
            <p:cNvSpPr/>
            <p:nvPr/>
          </p:nvSpPr>
          <p:spPr>
            <a:xfrm>
              <a:off x="10798176" y="5518150"/>
              <a:ext cx="1363664" cy="13255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7601" y="14942"/>
                    <a:pt x="14902" y="7742"/>
                    <a:pt x="21600" y="0"/>
                  </a:cubicBezTo>
                </a:path>
              </a:pathLst>
            </a:custGeom>
            <a:noFill/>
            <a:ln w="9525" cap="flat">
              <a:solidFill>
                <a:srgbClr val="000000">
                  <a:alpha val="15000"/>
                </a:srgbClr>
              </a:solidFill>
              <a:prstDash val="solid"/>
              <a:miter lim="800000"/>
            </a:ln>
            <a:effectLst/>
          </p:spPr>
          <p:txBody>
            <a:bodyPr wrap="square" lIns="45718" tIns="45718" rIns="45718" bIns="45718" numCol="1" anchor="t">
              <a:noAutofit/>
            </a:bodyPr>
            <a:lstStyle/>
            <a:p>
              <a:pPr/>
            </a:p>
          </p:txBody>
        </p:sp>
        <p:sp>
          <p:nvSpPr>
            <p:cNvPr id="818" name="Freeform 16"/>
            <p:cNvSpPr/>
            <p:nvPr/>
          </p:nvSpPr>
          <p:spPr>
            <a:xfrm>
              <a:off x="1748589" y="-1"/>
              <a:ext cx="2366213" cy="6843715"/>
            </a:xfrm>
            <a:custGeom>
              <a:avLst/>
              <a:gdLst/>
              <a:ahLst/>
              <a:cxnLst>
                <a:cxn ang="0">
                  <a:pos x="wd2" y="hd2"/>
                </a:cxn>
                <a:cxn ang="5400000">
                  <a:pos x="wd2" y="hd2"/>
                </a:cxn>
                <a:cxn ang="10800000">
                  <a:pos x="wd2" y="hd2"/>
                </a:cxn>
                <a:cxn ang="16200000">
                  <a:pos x="wd2" y="hd2"/>
                </a:cxn>
              </a:cxnLst>
              <a:rect l="0" t="0" r="r" b="b"/>
              <a:pathLst>
                <a:path w="15821" h="21600" fill="norm" stroke="1" extrusionOk="0">
                  <a:moveTo>
                    <a:pt x="15821" y="0"/>
                  </a:moveTo>
                  <a:cubicBezTo>
                    <a:pt x="2385" y="3975"/>
                    <a:pt x="-5779" y="15390"/>
                    <a:pt x="4926" y="21600"/>
                  </a:cubicBezTo>
                </a:path>
              </a:pathLst>
            </a:custGeom>
            <a:noFill/>
            <a:ln w="9525" cap="flat">
              <a:solidFill>
                <a:srgbClr val="000000">
                  <a:alpha val="15000"/>
                </a:srgbClr>
              </a:solidFill>
              <a:prstDash val="solid"/>
              <a:miter lim="800000"/>
            </a:ln>
            <a:effectLst/>
          </p:spPr>
          <p:txBody>
            <a:bodyPr wrap="square" lIns="45718" tIns="45718" rIns="45718" bIns="45718" numCol="1" anchor="t">
              <a:noAutofit/>
            </a:bodyPr>
            <a:lstStyle/>
            <a:p>
              <a:pPr/>
            </a:p>
          </p:txBody>
        </p:sp>
        <p:sp>
          <p:nvSpPr>
            <p:cNvPr id="819" name="Freeform 17"/>
            <p:cNvSpPr/>
            <p:nvPr/>
          </p:nvSpPr>
          <p:spPr>
            <a:xfrm>
              <a:off x="10974388" y="5694363"/>
              <a:ext cx="1187452" cy="11493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7603" y="14817"/>
                    <a:pt x="14861" y="7587"/>
                    <a:pt x="21600" y="0"/>
                  </a:cubicBezTo>
                </a:path>
              </a:pathLst>
            </a:custGeom>
            <a:noFill/>
            <a:ln w="9525" cap="flat">
              <a:solidFill>
                <a:srgbClr val="000000">
                  <a:alpha val="15000"/>
                </a:srgbClr>
              </a:solidFill>
              <a:prstDash val="solid"/>
              <a:miter lim="800000"/>
            </a:ln>
            <a:effectLst/>
          </p:spPr>
          <p:txBody>
            <a:bodyPr wrap="square" lIns="45718" tIns="45718" rIns="45718" bIns="45718" numCol="1" anchor="t">
              <a:noAutofit/>
            </a:bodyPr>
            <a:lstStyle/>
            <a:p>
              <a:pPr/>
            </a:p>
          </p:txBody>
        </p:sp>
        <p:sp>
          <p:nvSpPr>
            <p:cNvPr id="820" name="Freeform 18"/>
            <p:cNvSpPr/>
            <p:nvPr/>
          </p:nvSpPr>
          <p:spPr>
            <a:xfrm>
              <a:off x="1445019" y="-1"/>
              <a:ext cx="2455470" cy="6843715"/>
            </a:xfrm>
            <a:custGeom>
              <a:avLst/>
              <a:gdLst/>
              <a:ahLst/>
              <a:cxnLst>
                <a:cxn ang="0">
                  <a:pos x="wd2" y="hd2"/>
                </a:cxn>
                <a:cxn ang="5400000">
                  <a:pos x="wd2" y="hd2"/>
                </a:cxn>
                <a:cxn ang="10800000">
                  <a:pos x="wd2" y="hd2"/>
                </a:cxn>
                <a:cxn ang="16200000">
                  <a:pos x="wd2" y="hd2"/>
                </a:cxn>
              </a:cxnLst>
              <a:rect l="0" t="0" r="r" b="b"/>
              <a:pathLst>
                <a:path w="15503" h="21600" fill="norm" stroke="1" extrusionOk="0">
                  <a:moveTo>
                    <a:pt x="15503" y="0"/>
                  </a:moveTo>
                  <a:cubicBezTo>
                    <a:pt x="3383" y="4230"/>
                    <a:pt x="-6097" y="15270"/>
                    <a:pt x="4763" y="21600"/>
                  </a:cubicBezTo>
                </a:path>
              </a:pathLst>
            </a:custGeom>
            <a:noFill/>
            <a:ln w="9525" cap="flat">
              <a:solidFill>
                <a:srgbClr val="000000">
                  <a:alpha val="15000"/>
                </a:srgbClr>
              </a:solidFill>
              <a:prstDash val="solid"/>
              <a:miter lim="800000"/>
            </a:ln>
            <a:effectLst/>
          </p:spPr>
          <p:txBody>
            <a:bodyPr wrap="square" lIns="45718" tIns="45718" rIns="45718" bIns="45718" numCol="1" anchor="t">
              <a:noAutofit/>
            </a:bodyPr>
            <a:lstStyle/>
            <a:p>
              <a:pPr/>
            </a:p>
          </p:txBody>
        </p:sp>
        <p:sp>
          <p:nvSpPr>
            <p:cNvPr id="821" name="Freeform 19"/>
            <p:cNvSpPr/>
            <p:nvPr/>
          </p:nvSpPr>
          <p:spPr>
            <a:xfrm>
              <a:off x="11282363" y="6049963"/>
              <a:ext cx="879477" cy="7937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7356" y="14745"/>
                    <a:pt x="14595" y="7502"/>
                    <a:pt x="21600" y="0"/>
                  </a:cubicBezTo>
                </a:path>
              </a:pathLst>
            </a:custGeom>
            <a:noFill/>
            <a:ln w="9525" cap="flat">
              <a:solidFill>
                <a:srgbClr val="000000">
                  <a:alpha val="15000"/>
                </a:srgbClr>
              </a:solidFill>
              <a:prstDash val="solid"/>
              <a:miter lim="800000"/>
            </a:ln>
            <a:effectLst/>
          </p:spPr>
          <p:txBody>
            <a:bodyPr wrap="square" lIns="45718" tIns="45718" rIns="45718" bIns="45718" numCol="1" anchor="t">
              <a:noAutofit/>
            </a:bodyPr>
            <a:lstStyle/>
            <a:p>
              <a:pPr/>
            </a:p>
          </p:txBody>
        </p:sp>
        <p:sp>
          <p:nvSpPr>
            <p:cNvPr id="822" name="Freeform 20"/>
            <p:cNvSpPr/>
            <p:nvPr/>
          </p:nvSpPr>
          <p:spPr>
            <a:xfrm>
              <a:off x="1106156" y="-1"/>
              <a:ext cx="2205370" cy="6843715"/>
            </a:xfrm>
            <a:custGeom>
              <a:avLst/>
              <a:gdLst/>
              <a:ahLst/>
              <a:cxnLst>
                <a:cxn ang="0">
                  <a:pos x="wd2" y="hd2"/>
                </a:cxn>
                <a:cxn ang="5400000">
                  <a:pos x="wd2" y="hd2"/>
                </a:cxn>
                <a:cxn ang="10800000">
                  <a:pos x="wd2" y="hd2"/>
                </a:cxn>
                <a:cxn ang="16200000">
                  <a:pos x="wd2" y="hd2"/>
                </a:cxn>
              </a:cxnLst>
              <a:rect l="0" t="0" r="r" b="b"/>
              <a:pathLst>
                <a:path w="17528" h="21600" fill="norm" stroke="1" extrusionOk="0">
                  <a:moveTo>
                    <a:pt x="17528" y="0"/>
                  </a:moveTo>
                  <a:cubicBezTo>
                    <a:pt x="3971" y="4800"/>
                    <a:pt x="-4072" y="14685"/>
                    <a:pt x="2121" y="21600"/>
                  </a:cubicBezTo>
                </a:path>
              </a:pathLst>
            </a:custGeom>
            <a:noFill/>
            <a:ln w="12700" cap="flat">
              <a:solidFill>
                <a:srgbClr val="000000">
                  <a:alpha val="15000"/>
                </a:srgbClr>
              </a:solidFill>
              <a:prstDash val="dashDot"/>
              <a:miter lim="800000"/>
            </a:ln>
            <a:effectLst/>
          </p:spPr>
          <p:txBody>
            <a:bodyPr wrap="square" lIns="45718" tIns="45718" rIns="45718" bIns="45718" numCol="1" anchor="t">
              <a:noAutofit/>
            </a:bodyPr>
            <a:lstStyle/>
            <a:p>
              <a:pPr/>
            </a:p>
          </p:txBody>
        </p:sp>
        <p:sp>
          <p:nvSpPr>
            <p:cNvPr id="823" name="Freeform 21"/>
            <p:cNvSpPr/>
            <p:nvPr/>
          </p:nvSpPr>
          <p:spPr>
            <a:xfrm>
              <a:off x="840245" y="-1"/>
              <a:ext cx="2361745" cy="6843715"/>
            </a:xfrm>
            <a:custGeom>
              <a:avLst/>
              <a:gdLst/>
              <a:ahLst/>
              <a:cxnLst>
                <a:cxn ang="0">
                  <a:pos x="wd2" y="hd2"/>
                </a:cxn>
                <a:cxn ang="5400000">
                  <a:pos x="wd2" y="hd2"/>
                </a:cxn>
                <a:cxn ang="10800000">
                  <a:pos x="wd2" y="hd2"/>
                </a:cxn>
                <a:cxn ang="16200000">
                  <a:pos x="wd2" y="hd2"/>
                </a:cxn>
              </a:cxnLst>
              <a:rect l="0" t="0" r="r" b="b"/>
              <a:pathLst>
                <a:path w="17324" h="21600" fill="norm" stroke="1" extrusionOk="0">
                  <a:moveTo>
                    <a:pt x="17324" y="0"/>
                  </a:moveTo>
                  <a:cubicBezTo>
                    <a:pt x="4364" y="4875"/>
                    <a:pt x="-4276" y="14400"/>
                    <a:pt x="2204" y="21600"/>
                  </a:cubicBezTo>
                </a:path>
              </a:pathLst>
            </a:custGeom>
            <a:noFill/>
            <a:ln w="9525" cap="flat">
              <a:solidFill>
                <a:srgbClr val="000000">
                  <a:alpha val="15000"/>
                </a:srgbClr>
              </a:solidFill>
              <a:prstDash val="lgDash"/>
              <a:miter lim="800000"/>
            </a:ln>
            <a:effectLst/>
          </p:spPr>
          <p:txBody>
            <a:bodyPr wrap="square" lIns="45718" tIns="45718" rIns="45718" bIns="45718" numCol="1" anchor="t">
              <a:noAutofit/>
            </a:bodyPr>
            <a:lstStyle/>
            <a:p>
              <a:pPr/>
            </a:p>
          </p:txBody>
        </p:sp>
        <p:sp>
          <p:nvSpPr>
            <p:cNvPr id="824" name="Freeform 22"/>
            <p:cNvSpPr/>
            <p:nvPr/>
          </p:nvSpPr>
          <p:spPr>
            <a:xfrm>
              <a:off x="18995" y="-1"/>
              <a:ext cx="1962205" cy="6843715"/>
            </a:xfrm>
            <a:custGeom>
              <a:avLst/>
              <a:gdLst/>
              <a:ahLst/>
              <a:cxnLst>
                <a:cxn ang="0">
                  <a:pos x="wd2" y="hd2"/>
                </a:cxn>
                <a:cxn ang="5400000">
                  <a:pos x="wd2" y="hd2"/>
                </a:cxn>
                <a:cxn ang="10800000">
                  <a:pos x="wd2" y="hd2"/>
                </a:cxn>
                <a:cxn ang="16200000">
                  <a:pos x="wd2" y="hd2"/>
                </a:cxn>
              </a:cxnLst>
              <a:rect l="0" t="0" r="r" b="b"/>
              <a:pathLst>
                <a:path w="17634" h="21600" fill="norm" stroke="1" extrusionOk="0">
                  <a:moveTo>
                    <a:pt x="17634" y="0"/>
                  </a:moveTo>
                  <a:cubicBezTo>
                    <a:pt x="687" y="5340"/>
                    <a:pt x="-3966" y="14145"/>
                    <a:pt x="3334" y="21600"/>
                  </a:cubicBezTo>
                </a:path>
              </a:pathLst>
            </a:custGeom>
            <a:noFill/>
            <a:ln w="9525" cap="flat">
              <a:solidFill>
                <a:srgbClr val="000000">
                  <a:alpha val="15000"/>
                </a:srgbClr>
              </a:solidFill>
              <a:prstDash val="solid"/>
              <a:miter lim="800000"/>
            </a:ln>
            <a:effectLst/>
          </p:spPr>
          <p:txBody>
            <a:bodyPr wrap="square" lIns="45718" tIns="45718" rIns="45718" bIns="45718" numCol="1" anchor="t">
              <a:noAutofit/>
            </a:bodyPr>
            <a:lstStyle/>
            <a:p>
              <a:pPr/>
            </a:p>
          </p:txBody>
        </p:sp>
        <p:sp>
          <p:nvSpPr>
            <p:cNvPr id="825" name="Freeform 23"/>
            <p:cNvSpPr/>
            <p:nvPr/>
          </p:nvSpPr>
          <p:spPr>
            <a:xfrm>
              <a:off x="9525" y="9524"/>
              <a:ext cx="1771652" cy="31988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0134" y="5873"/>
                    <a:pt x="2953" y="13127"/>
                    <a:pt x="0" y="21600"/>
                  </a:cubicBezTo>
                </a:path>
              </a:pathLst>
            </a:custGeom>
            <a:noFill/>
            <a:ln w="9525" cap="flat">
              <a:solidFill>
                <a:srgbClr val="000000">
                  <a:alpha val="15000"/>
                </a:srgbClr>
              </a:solidFill>
              <a:prstDash val="solid"/>
              <a:miter lim="800000"/>
            </a:ln>
            <a:effectLst/>
          </p:spPr>
          <p:txBody>
            <a:bodyPr wrap="square" lIns="45718" tIns="45718" rIns="45718" bIns="45718" numCol="1" anchor="t">
              <a:noAutofit/>
            </a:bodyPr>
            <a:lstStyle/>
            <a:p>
              <a:pPr/>
            </a:p>
          </p:txBody>
        </p:sp>
        <p:sp>
          <p:nvSpPr>
            <p:cNvPr id="826" name="Freeform 24"/>
            <p:cNvSpPr/>
            <p:nvPr/>
          </p:nvSpPr>
          <p:spPr>
            <a:xfrm>
              <a:off x="0" y="6016625"/>
              <a:ext cx="214314" cy="8270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280" y="7324"/>
                    <a:pt x="12480" y="14648"/>
                    <a:pt x="21600" y="21600"/>
                  </a:cubicBezTo>
                </a:path>
              </a:pathLst>
            </a:custGeom>
            <a:noFill/>
            <a:ln w="9525" cap="flat">
              <a:solidFill>
                <a:srgbClr val="000000">
                  <a:alpha val="15000"/>
                </a:srgbClr>
              </a:solidFill>
              <a:prstDash val="solid"/>
              <a:miter lim="800000"/>
            </a:ln>
            <a:effectLst/>
          </p:spPr>
          <p:txBody>
            <a:bodyPr wrap="square" lIns="45718" tIns="45718" rIns="45718" bIns="45718" numCol="1" anchor="t">
              <a:noAutofit/>
            </a:bodyPr>
            <a:lstStyle/>
            <a:p>
              <a:pPr/>
            </a:p>
          </p:txBody>
        </p:sp>
        <p:sp>
          <p:nvSpPr>
            <p:cNvPr id="827" name="Freeform 25"/>
            <p:cNvSpPr/>
            <p:nvPr/>
          </p:nvSpPr>
          <p:spPr>
            <a:xfrm>
              <a:off x="9525" y="0"/>
              <a:ext cx="1562102" cy="22288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2409" y="6125"/>
                    <a:pt x="4530" y="13264"/>
                    <a:pt x="0" y="21600"/>
                  </a:cubicBezTo>
                </a:path>
              </a:pathLst>
            </a:custGeom>
            <a:noFill/>
            <a:ln w="9525" cap="flat">
              <a:solidFill>
                <a:srgbClr val="000000">
                  <a:alpha val="15000"/>
                </a:srgbClr>
              </a:solidFill>
              <a:prstDash val="solid"/>
              <a:miter lim="800000"/>
            </a:ln>
            <a:effectLst/>
          </p:spPr>
          <p:txBody>
            <a:bodyPr wrap="square" lIns="45718" tIns="45718" rIns="45718" bIns="45718" numCol="1" anchor="t">
              <a:noAutofit/>
            </a:bodyPr>
            <a:lstStyle/>
            <a:p>
              <a:pPr/>
            </a:p>
          </p:txBody>
        </p:sp>
      </p:grpSp>
      <p:sp>
        <p:nvSpPr>
          <p:cNvPr id="829" name="Title 1"/>
          <p:cNvSpPr txBox="1"/>
          <p:nvPr>
            <p:ph type="title"/>
          </p:nvPr>
        </p:nvSpPr>
        <p:spPr>
          <a:xfrm>
            <a:off x="1759286" y="798880"/>
            <a:ext cx="8673429" cy="1048946"/>
          </a:xfrm>
          <a:prstGeom prst="rect">
            <a:avLst/>
          </a:prstGeom>
        </p:spPr>
        <p:txBody>
          <a:bodyPr/>
          <a:lstStyle>
            <a:lvl1pPr algn="ctr">
              <a:defRPr sz="4000">
                <a:latin typeface="华文细黑"/>
                <a:ea typeface="华文细黑"/>
                <a:cs typeface="华文细黑"/>
                <a:sym typeface="华文细黑"/>
              </a:defRPr>
            </a:lvl1pPr>
          </a:lstStyle>
          <a:p>
            <a:pPr/>
            <a:r>
              <a:t>思路梳理</a:t>
            </a:r>
          </a:p>
        </p:txBody>
      </p:sp>
      <p:grpSp>
        <p:nvGrpSpPr>
          <p:cNvPr id="846" name="Content Placeholder 2"/>
          <p:cNvGrpSpPr/>
          <p:nvPr/>
        </p:nvGrpSpPr>
        <p:grpSpPr>
          <a:xfrm>
            <a:off x="810819" y="3259506"/>
            <a:ext cx="10570364" cy="1638409"/>
            <a:chOff x="0" y="0"/>
            <a:chExt cx="10570362" cy="1638407"/>
          </a:xfrm>
        </p:grpSpPr>
        <p:sp>
          <p:nvSpPr>
            <p:cNvPr id="830" name="圆角矩形"/>
            <p:cNvSpPr/>
            <p:nvPr/>
          </p:nvSpPr>
          <p:spPr>
            <a:xfrm>
              <a:off x="-1" y="0"/>
              <a:ext cx="2212404" cy="1404876"/>
            </a:xfrm>
            <a:prstGeom prst="roundRect">
              <a:avLst>
                <a:gd name="adj" fmla="val 10000"/>
              </a:avLst>
            </a:prstGeom>
            <a:solidFill>
              <a:schemeClr val="accent1"/>
            </a:solidFill>
            <a:ln w="19050" cap="flat">
              <a:solidFill>
                <a:srgbClr val="FFFFFF"/>
              </a:solidFill>
              <a:prstDash val="solid"/>
              <a:miter lim="800000"/>
            </a:ln>
            <a:effectLst/>
          </p:spPr>
          <p:txBody>
            <a:bodyPr wrap="square" lIns="45718" tIns="45718" rIns="45718" bIns="45718" numCol="1" anchor="t">
              <a:noAutofit/>
            </a:bodyPr>
            <a:lstStyle/>
            <a:p>
              <a:pPr>
                <a:lnSpc>
                  <a:spcPct val="90000"/>
                </a:lnSpc>
                <a:spcBef>
                  <a:spcPts val="1000"/>
                </a:spcBef>
                <a:defRPr sz="2800"/>
              </a:pPr>
            </a:p>
          </p:txBody>
        </p:sp>
        <p:grpSp>
          <p:nvGrpSpPr>
            <p:cNvPr id="833" name="成组"/>
            <p:cNvGrpSpPr/>
            <p:nvPr/>
          </p:nvGrpSpPr>
          <p:grpSpPr>
            <a:xfrm>
              <a:off x="245821" y="233530"/>
              <a:ext cx="2212405" cy="1404879"/>
              <a:chOff x="0" y="0"/>
              <a:chExt cx="2212403" cy="1404877"/>
            </a:xfrm>
          </p:grpSpPr>
          <p:sp>
            <p:nvSpPr>
              <p:cNvPr id="831" name="圆角矩形"/>
              <p:cNvSpPr/>
              <p:nvPr/>
            </p:nvSpPr>
            <p:spPr>
              <a:xfrm>
                <a:off x="-1" y="-1"/>
                <a:ext cx="2212405" cy="1404879"/>
              </a:xfrm>
              <a:prstGeom prst="roundRect">
                <a:avLst>
                  <a:gd name="adj" fmla="val 10000"/>
                </a:avLst>
              </a:prstGeom>
              <a:solidFill>
                <a:srgbClr val="FFFFFF">
                  <a:alpha val="90000"/>
                </a:srgbClr>
              </a:solidFill>
              <a:ln w="12700" cap="flat">
                <a:solidFill>
                  <a:schemeClr val="accent1"/>
                </a:solidFill>
                <a:prstDash val="solid"/>
                <a:miter lim="800000"/>
              </a:ln>
              <a:effectLst/>
            </p:spPr>
            <p:txBody>
              <a:bodyPr wrap="square" lIns="45718" tIns="45718" rIns="45718" bIns="45718" numCol="1" anchor="ctr">
                <a:noAutofit/>
              </a:bodyPr>
              <a:lstStyle/>
              <a:p>
                <a:pPr algn="ctr" defTabSz="889000">
                  <a:lnSpc>
                    <a:spcPct val="90000"/>
                  </a:lnSpc>
                  <a:spcBef>
                    <a:spcPts val="1100"/>
                  </a:spcBef>
                  <a:defRPr sz="2000"/>
                </a:pPr>
              </a:p>
            </p:txBody>
          </p:sp>
          <p:sp>
            <p:nvSpPr>
              <p:cNvPr id="832" name="当前机器学习的成功让人们更加渴求强人工智能"/>
              <p:cNvSpPr txBox="1"/>
              <p:nvPr/>
            </p:nvSpPr>
            <p:spPr>
              <a:xfrm>
                <a:off x="41147" y="128397"/>
                <a:ext cx="2130109" cy="1148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ctr">
                <a:spAutoFit/>
              </a:bodyPr>
              <a:lstStyle>
                <a:lvl1pPr algn="ctr" defTabSz="889000">
                  <a:lnSpc>
                    <a:spcPct val="90000"/>
                  </a:lnSpc>
                  <a:spcBef>
                    <a:spcPts val="800"/>
                  </a:spcBef>
                  <a:defRPr sz="2000"/>
                </a:lvl1pPr>
              </a:lstStyle>
              <a:p>
                <a:pPr/>
                <a:r>
                  <a:t>当前机器学习的成功让人们更加渴求强人工智能</a:t>
                </a:r>
              </a:p>
            </p:txBody>
          </p:sp>
        </p:grpSp>
        <p:sp>
          <p:nvSpPr>
            <p:cNvPr id="834" name="圆角矩形"/>
            <p:cNvSpPr/>
            <p:nvPr/>
          </p:nvSpPr>
          <p:spPr>
            <a:xfrm>
              <a:off x="2704045" y="0"/>
              <a:ext cx="2212403" cy="1404876"/>
            </a:xfrm>
            <a:prstGeom prst="roundRect">
              <a:avLst>
                <a:gd name="adj" fmla="val 10000"/>
              </a:avLst>
            </a:prstGeom>
            <a:solidFill>
              <a:schemeClr val="accent1"/>
            </a:solidFill>
            <a:ln w="19050" cap="flat">
              <a:solidFill>
                <a:srgbClr val="FFFFFF"/>
              </a:solidFill>
              <a:prstDash val="solid"/>
              <a:miter lim="800000"/>
            </a:ln>
            <a:effectLst/>
          </p:spPr>
          <p:txBody>
            <a:bodyPr wrap="square" lIns="45718" tIns="45718" rIns="45718" bIns="45718" numCol="1" anchor="t">
              <a:noAutofit/>
            </a:bodyPr>
            <a:lstStyle/>
            <a:p>
              <a:pPr>
                <a:lnSpc>
                  <a:spcPct val="90000"/>
                </a:lnSpc>
                <a:spcBef>
                  <a:spcPts val="1000"/>
                </a:spcBef>
                <a:defRPr sz="2800"/>
              </a:pPr>
            </a:p>
          </p:txBody>
        </p:sp>
        <p:grpSp>
          <p:nvGrpSpPr>
            <p:cNvPr id="837" name="成组"/>
            <p:cNvGrpSpPr/>
            <p:nvPr/>
          </p:nvGrpSpPr>
          <p:grpSpPr>
            <a:xfrm>
              <a:off x="2949868" y="233530"/>
              <a:ext cx="2212404" cy="1404879"/>
              <a:chOff x="0" y="0"/>
              <a:chExt cx="2212403" cy="1404877"/>
            </a:xfrm>
          </p:grpSpPr>
          <p:sp>
            <p:nvSpPr>
              <p:cNvPr id="835" name="圆角矩形"/>
              <p:cNvSpPr/>
              <p:nvPr/>
            </p:nvSpPr>
            <p:spPr>
              <a:xfrm>
                <a:off x="-1" y="-1"/>
                <a:ext cx="2212405" cy="1404879"/>
              </a:xfrm>
              <a:prstGeom prst="roundRect">
                <a:avLst>
                  <a:gd name="adj" fmla="val 10000"/>
                </a:avLst>
              </a:prstGeom>
              <a:solidFill>
                <a:srgbClr val="FFFFFF">
                  <a:alpha val="90000"/>
                </a:srgbClr>
              </a:solidFill>
              <a:ln w="12700" cap="flat">
                <a:solidFill>
                  <a:schemeClr val="accent1"/>
                </a:solidFill>
                <a:prstDash val="solid"/>
                <a:miter lim="800000"/>
              </a:ln>
              <a:effectLst/>
            </p:spPr>
            <p:txBody>
              <a:bodyPr wrap="square" lIns="45718" tIns="45718" rIns="45718" bIns="45718" numCol="1" anchor="ctr">
                <a:noAutofit/>
              </a:bodyPr>
              <a:lstStyle/>
              <a:p>
                <a:pPr algn="ctr" defTabSz="889000">
                  <a:lnSpc>
                    <a:spcPct val="90000"/>
                  </a:lnSpc>
                  <a:spcBef>
                    <a:spcPts val="1100"/>
                  </a:spcBef>
                  <a:defRPr sz="2000"/>
                </a:pPr>
              </a:p>
            </p:txBody>
          </p:sp>
          <p:sp>
            <p:nvSpPr>
              <p:cNvPr id="836" name="强人工智能遇到了三大困难"/>
              <p:cNvSpPr txBox="1"/>
              <p:nvPr/>
            </p:nvSpPr>
            <p:spPr>
              <a:xfrm>
                <a:off x="41146" y="288417"/>
                <a:ext cx="2130109" cy="828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ctr">
                <a:spAutoFit/>
              </a:bodyPr>
              <a:lstStyle>
                <a:lvl1pPr algn="ctr" defTabSz="889000">
                  <a:lnSpc>
                    <a:spcPct val="90000"/>
                  </a:lnSpc>
                  <a:spcBef>
                    <a:spcPts val="800"/>
                  </a:spcBef>
                  <a:defRPr sz="2000"/>
                </a:lvl1pPr>
              </a:lstStyle>
              <a:p>
                <a:pPr/>
                <a:r>
                  <a:t>强人工智能遇到了三大困难</a:t>
                </a:r>
              </a:p>
            </p:txBody>
          </p:sp>
        </p:grpSp>
        <p:sp>
          <p:nvSpPr>
            <p:cNvPr id="838" name="圆角矩形"/>
            <p:cNvSpPr/>
            <p:nvPr/>
          </p:nvSpPr>
          <p:spPr>
            <a:xfrm>
              <a:off x="5408091" y="0"/>
              <a:ext cx="2212403" cy="1404876"/>
            </a:xfrm>
            <a:prstGeom prst="roundRect">
              <a:avLst>
                <a:gd name="adj" fmla="val 10000"/>
              </a:avLst>
            </a:prstGeom>
            <a:solidFill>
              <a:schemeClr val="accent1"/>
            </a:solidFill>
            <a:ln w="19050" cap="flat">
              <a:solidFill>
                <a:srgbClr val="FFFFFF"/>
              </a:solidFill>
              <a:prstDash val="solid"/>
              <a:miter lim="800000"/>
            </a:ln>
            <a:effectLst/>
          </p:spPr>
          <p:txBody>
            <a:bodyPr wrap="square" lIns="45718" tIns="45718" rIns="45718" bIns="45718" numCol="1" anchor="t">
              <a:noAutofit/>
            </a:bodyPr>
            <a:lstStyle/>
            <a:p>
              <a:pPr>
                <a:lnSpc>
                  <a:spcPct val="90000"/>
                </a:lnSpc>
                <a:spcBef>
                  <a:spcPts val="1000"/>
                </a:spcBef>
                <a:defRPr sz="2800"/>
              </a:pPr>
            </a:p>
          </p:txBody>
        </p:sp>
        <p:grpSp>
          <p:nvGrpSpPr>
            <p:cNvPr id="841" name="成组"/>
            <p:cNvGrpSpPr/>
            <p:nvPr/>
          </p:nvGrpSpPr>
          <p:grpSpPr>
            <a:xfrm>
              <a:off x="5653914" y="233530"/>
              <a:ext cx="2212404" cy="1404879"/>
              <a:chOff x="0" y="0"/>
              <a:chExt cx="2212403" cy="1404877"/>
            </a:xfrm>
          </p:grpSpPr>
          <p:sp>
            <p:nvSpPr>
              <p:cNvPr id="839" name="圆角矩形"/>
              <p:cNvSpPr/>
              <p:nvPr/>
            </p:nvSpPr>
            <p:spPr>
              <a:xfrm>
                <a:off x="-1" y="-1"/>
                <a:ext cx="2212405" cy="1404879"/>
              </a:xfrm>
              <a:prstGeom prst="roundRect">
                <a:avLst>
                  <a:gd name="adj" fmla="val 10000"/>
                </a:avLst>
              </a:prstGeom>
              <a:solidFill>
                <a:srgbClr val="FFFFFF">
                  <a:alpha val="90000"/>
                </a:srgbClr>
              </a:solidFill>
              <a:ln w="12700" cap="flat">
                <a:solidFill>
                  <a:schemeClr val="accent1"/>
                </a:solidFill>
                <a:prstDash val="solid"/>
                <a:miter lim="800000"/>
              </a:ln>
              <a:effectLst/>
            </p:spPr>
            <p:txBody>
              <a:bodyPr wrap="square" lIns="45718" tIns="45718" rIns="45718" bIns="45718" numCol="1" anchor="ctr">
                <a:noAutofit/>
              </a:bodyPr>
              <a:lstStyle/>
              <a:p>
                <a:pPr algn="ctr" defTabSz="889000">
                  <a:lnSpc>
                    <a:spcPct val="90000"/>
                  </a:lnSpc>
                  <a:spcBef>
                    <a:spcPts val="1100"/>
                  </a:spcBef>
                  <a:defRPr sz="2000"/>
                </a:pPr>
              </a:p>
            </p:txBody>
          </p:sp>
          <p:sp>
            <p:nvSpPr>
              <p:cNvPr id="840" name="参考当前已知的智能形式"/>
              <p:cNvSpPr txBox="1"/>
              <p:nvPr/>
            </p:nvSpPr>
            <p:spPr>
              <a:xfrm>
                <a:off x="41147" y="288417"/>
                <a:ext cx="2130109" cy="828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ctr">
                <a:spAutoFit/>
              </a:bodyPr>
              <a:lstStyle>
                <a:lvl1pPr algn="ctr" defTabSz="889000">
                  <a:lnSpc>
                    <a:spcPct val="90000"/>
                  </a:lnSpc>
                  <a:spcBef>
                    <a:spcPts val="800"/>
                  </a:spcBef>
                  <a:defRPr sz="2000"/>
                </a:lvl1pPr>
              </a:lstStyle>
              <a:p>
                <a:pPr/>
                <a:r>
                  <a:t>参考当前已知的智能形式</a:t>
                </a:r>
              </a:p>
            </p:txBody>
          </p:sp>
        </p:grpSp>
        <p:sp>
          <p:nvSpPr>
            <p:cNvPr id="842" name="圆角矩形"/>
            <p:cNvSpPr/>
            <p:nvPr/>
          </p:nvSpPr>
          <p:spPr>
            <a:xfrm>
              <a:off x="8112136" y="0"/>
              <a:ext cx="2212403" cy="1404876"/>
            </a:xfrm>
            <a:prstGeom prst="roundRect">
              <a:avLst>
                <a:gd name="adj" fmla="val 10000"/>
              </a:avLst>
            </a:prstGeom>
            <a:solidFill>
              <a:schemeClr val="accent1"/>
            </a:solidFill>
            <a:ln w="19050" cap="flat">
              <a:solidFill>
                <a:srgbClr val="FFFFFF"/>
              </a:solidFill>
              <a:prstDash val="solid"/>
              <a:miter lim="800000"/>
            </a:ln>
            <a:effectLst/>
          </p:spPr>
          <p:txBody>
            <a:bodyPr wrap="square" lIns="45718" tIns="45718" rIns="45718" bIns="45718" numCol="1" anchor="t">
              <a:noAutofit/>
            </a:bodyPr>
            <a:lstStyle/>
            <a:p>
              <a:pPr>
                <a:lnSpc>
                  <a:spcPct val="90000"/>
                </a:lnSpc>
                <a:spcBef>
                  <a:spcPts val="1000"/>
                </a:spcBef>
                <a:defRPr sz="2800"/>
              </a:pPr>
            </a:p>
          </p:txBody>
        </p:sp>
        <p:grpSp>
          <p:nvGrpSpPr>
            <p:cNvPr id="845" name="成组"/>
            <p:cNvGrpSpPr/>
            <p:nvPr/>
          </p:nvGrpSpPr>
          <p:grpSpPr>
            <a:xfrm>
              <a:off x="8357959" y="233530"/>
              <a:ext cx="2212404" cy="1404879"/>
              <a:chOff x="0" y="0"/>
              <a:chExt cx="2212403" cy="1404877"/>
            </a:xfrm>
          </p:grpSpPr>
          <p:sp>
            <p:nvSpPr>
              <p:cNvPr id="843" name="圆角矩形"/>
              <p:cNvSpPr/>
              <p:nvPr/>
            </p:nvSpPr>
            <p:spPr>
              <a:xfrm>
                <a:off x="-1" y="-1"/>
                <a:ext cx="2212405" cy="1404879"/>
              </a:xfrm>
              <a:prstGeom prst="roundRect">
                <a:avLst>
                  <a:gd name="adj" fmla="val 10000"/>
                </a:avLst>
              </a:prstGeom>
              <a:solidFill>
                <a:srgbClr val="FFFFFF">
                  <a:alpha val="90000"/>
                </a:srgbClr>
              </a:solidFill>
              <a:ln w="12700" cap="flat">
                <a:solidFill>
                  <a:schemeClr val="accent1"/>
                </a:solidFill>
                <a:prstDash val="solid"/>
                <a:miter lim="800000"/>
              </a:ln>
              <a:effectLst/>
            </p:spPr>
            <p:txBody>
              <a:bodyPr wrap="square" lIns="45718" tIns="45718" rIns="45718" bIns="45718" numCol="1" anchor="ctr">
                <a:noAutofit/>
              </a:bodyPr>
              <a:lstStyle/>
              <a:p>
                <a:pPr algn="ctr" defTabSz="889000">
                  <a:lnSpc>
                    <a:spcPct val="90000"/>
                  </a:lnSpc>
                  <a:spcBef>
                    <a:spcPts val="1100"/>
                  </a:spcBef>
                  <a:defRPr sz="2000"/>
                </a:pPr>
              </a:p>
            </p:txBody>
          </p:sp>
          <p:sp>
            <p:nvSpPr>
              <p:cNvPr id="844" name="基于信息的因果模型是关键"/>
              <p:cNvSpPr txBox="1"/>
              <p:nvPr/>
            </p:nvSpPr>
            <p:spPr>
              <a:xfrm>
                <a:off x="41147" y="288417"/>
                <a:ext cx="2130109" cy="828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ctr">
                <a:spAutoFit/>
              </a:bodyPr>
              <a:lstStyle>
                <a:lvl1pPr algn="ctr" defTabSz="889000">
                  <a:lnSpc>
                    <a:spcPct val="90000"/>
                  </a:lnSpc>
                  <a:spcBef>
                    <a:spcPts val="800"/>
                  </a:spcBef>
                  <a:defRPr sz="2000"/>
                </a:lvl1pPr>
              </a:lstStyle>
              <a:p>
                <a:pPr/>
                <a:r>
                  <a:t>基于信息的因果模型是关键</a:t>
                </a:r>
              </a:p>
            </p:txBody>
          </p:sp>
        </p:grpSp>
      </p:gr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48" name="Title 1"/>
          <p:cNvSpPr txBox="1"/>
          <p:nvPr>
            <p:ph type="title"/>
          </p:nvPr>
        </p:nvSpPr>
        <p:spPr>
          <a:xfrm>
            <a:off x="839787" y="365125"/>
            <a:ext cx="10515601" cy="1325563"/>
          </a:xfrm>
          <a:prstGeom prst="rect">
            <a:avLst/>
          </a:prstGeom>
        </p:spPr>
        <p:txBody>
          <a:bodyPr/>
          <a:lstStyle>
            <a:lvl1pPr>
              <a:defRPr>
                <a:latin typeface="华文细黑"/>
                <a:ea typeface="华文细黑"/>
                <a:cs typeface="华文细黑"/>
                <a:sym typeface="华文细黑"/>
              </a:defRPr>
            </a:lvl1pPr>
          </a:lstStyle>
          <a:p>
            <a:pPr/>
            <a:r>
              <a:t>有哪些处理信息的智能？</a:t>
            </a:r>
          </a:p>
        </p:txBody>
      </p:sp>
      <p:sp>
        <p:nvSpPr>
          <p:cNvPr id="849" name="Text Placeholder 3"/>
          <p:cNvSpPr txBox="1"/>
          <p:nvPr>
            <p:ph type="body" sz="quarter" idx="1"/>
          </p:nvPr>
        </p:nvSpPr>
        <p:spPr>
          <a:xfrm>
            <a:off x="839787" y="1681163"/>
            <a:ext cx="5157788" cy="823914"/>
          </a:xfrm>
          <a:prstGeom prst="rect">
            <a:avLst/>
          </a:prstGeom>
        </p:spPr>
        <p:txBody>
          <a:bodyPr/>
          <a:lstStyle>
            <a:lvl1pPr defTabSz="795527">
              <a:spcBef>
                <a:spcPts val="800"/>
              </a:spcBef>
              <a:defRPr sz="4100"/>
            </a:lvl1pPr>
          </a:lstStyle>
          <a:p>
            <a:pPr/>
            <a:r>
              <a:t>Go bigger！ </a:t>
            </a:r>
          </a:p>
        </p:txBody>
      </p:sp>
      <p:sp>
        <p:nvSpPr>
          <p:cNvPr id="850" name="Content Placeholder 2"/>
          <p:cNvSpPr txBox="1"/>
          <p:nvPr/>
        </p:nvSpPr>
        <p:spPr>
          <a:xfrm>
            <a:off x="940427" y="3425225"/>
            <a:ext cx="5157791" cy="368459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228600" indent="-228600">
              <a:lnSpc>
                <a:spcPct val="90000"/>
              </a:lnSpc>
              <a:spcBef>
                <a:spcPts val="1000"/>
              </a:spcBef>
              <a:buSzPct val="100000"/>
              <a:buFont typeface="Arial"/>
              <a:buChar char="•"/>
              <a:defRPr sz="2800">
                <a:latin typeface="华文细黑"/>
                <a:ea typeface="华文细黑"/>
                <a:cs typeface="华文细黑"/>
                <a:sym typeface="华文细黑"/>
              </a:defRPr>
            </a:lvl1pPr>
          </a:lstStyle>
          <a:p>
            <a:pPr/>
            <a:r>
              <a:t>蚁群，个人，公司，人类群体，地球？</a:t>
            </a:r>
          </a:p>
        </p:txBody>
      </p:sp>
      <p:sp>
        <p:nvSpPr>
          <p:cNvPr id="851" name="Text Placeholder 4"/>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buSzTx/>
              <a:buNone/>
              <a:defRPr sz="2400"/>
            </a:lvl1pPr>
          </a:lstStyle>
          <a:p>
            <a:pPr/>
            <a:r>
              <a:t>Go smaller！</a:t>
            </a:r>
          </a:p>
        </p:txBody>
      </p:sp>
      <p:sp>
        <p:nvSpPr>
          <p:cNvPr id="852" name="Content Placeholder 5"/>
          <p:cNvSpPr txBox="1"/>
          <p:nvPr/>
        </p:nvSpPr>
        <p:spPr>
          <a:xfrm>
            <a:off x="5999672" y="3425225"/>
            <a:ext cx="5183190" cy="368459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228600" indent="-228600">
              <a:lnSpc>
                <a:spcPct val="90000"/>
              </a:lnSpc>
              <a:spcBef>
                <a:spcPts val="1000"/>
              </a:spcBef>
              <a:buSzPct val="100000"/>
              <a:buFont typeface="Arial"/>
              <a:buChar char="•"/>
              <a:defRPr sz="2800">
                <a:latin typeface="华文细黑"/>
                <a:ea typeface="华文细黑"/>
                <a:cs typeface="华文细黑"/>
                <a:sym typeface="华文细黑"/>
              </a:defRPr>
            </a:lvl1pPr>
          </a:lstStyle>
          <a:p>
            <a:pPr/>
            <a:r>
              <a:t>计算机，大脑，细菌，神经元？</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7" name="Rectangle 8"/>
          <p:cNvSpPr/>
          <p:nvPr/>
        </p:nvSpPr>
        <p:spPr>
          <a:xfrm>
            <a:off x="-2" y="-1"/>
            <a:ext cx="12192003" cy="685736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38" name="Title 2"/>
          <p:cNvSpPr txBox="1"/>
          <p:nvPr>
            <p:ph type="title"/>
          </p:nvPr>
        </p:nvSpPr>
        <p:spPr>
          <a:xfrm>
            <a:off x="1027546" y="1102834"/>
            <a:ext cx="4036334" cy="2387602"/>
          </a:xfrm>
          <a:prstGeom prst="rect">
            <a:avLst/>
          </a:prstGeom>
        </p:spPr>
        <p:txBody>
          <a:bodyPr anchor="t"/>
          <a:lstStyle>
            <a:lvl1pPr>
              <a:defRPr sz="5400">
                <a:latin typeface="华文细黑"/>
                <a:ea typeface="华文细黑"/>
                <a:cs typeface="华文细黑"/>
                <a:sym typeface="华文细黑"/>
              </a:defRPr>
            </a:lvl1pPr>
          </a:lstStyle>
          <a:p>
            <a:pPr/>
            <a:r>
              <a:t>物理世界存在着完整的因果链条</a:t>
            </a:r>
          </a:p>
        </p:txBody>
      </p:sp>
      <p:grpSp>
        <p:nvGrpSpPr>
          <p:cNvPr id="342" name="Group 10"/>
          <p:cNvGrpSpPr/>
          <p:nvPr/>
        </p:nvGrpSpPr>
        <p:grpSpPr>
          <a:xfrm>
            <a:off x="-3" y="3154314"/>
            <a:ext cx="731525" cy="673463"/>
            <a:chOff x="-1" y="-1"/>
            <a:chExt cx="731523" cy="673461"/>
          </a:xfrm>
        </p:grpSpPr>
        <p:sp>
          <p:nvSpPr>
            <p:cNvPr id="339" name="Rectangle 11"/>
            <p:cNvSpPr/>
            <p:nvPr/>
          </p:nvSpPr>
          <p:spPr>
            <a:xfrm>
              <a:off x="-2" y="-2"/>
              <a:ext cx="195857" cy="673463"/>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a:defRPr>
                  <a:solidFill>
                    <a:srgbClr val="FFFFFF"/>
                  </a:solidFill>
                </a:defRPr>
              </a:pPr>
            </a:p>
          </p:txBody>
        </p:sp>
        <p:sp>
          <p:nvSpPr>
            <p:cNvPr id="340" name="Rectangle 12"/>
            <p:cNvSpPr/>
            <p:nvPr/>
          </p:nvSpPr>
          <p:spPr>
            <a:xfrm>
              <a:off x="267832" y="-2"/>
              <a:ext cx="195857" cy="673463"/>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a:defRPr>
                  <a:solidFill>
                    <a:srgbClr val="FFFFFF"/>
                  </a:solidFill>
                </a:defRPr>
              </a:pPr>
            </a:p>
          </p:txBody>
        </p:sp>
        <p:sp>
          <p:nvSpPr>
            <p:cNvPr id="341" name="Rectangle 13"/>
            <p:cNvSpPr/>
            <p:nvPr/>
          </p:nvSpPr>
          <p:spPr>
            <a:xfrm>
              <a:off x="535666" y="-2"/>
              <a:ext cx="195857" cy="673463"/>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a:defRPr>
                  <a:solidFill>
                    <a:srgbClr val="FFFFFF"/>
                  </a:solidFill>
                </a:defRPr>
              </a:pPr>
            </a:p>
          </p:txBody>
        </p:sp>
      </p:grpSp>
      <p:sp>
        <p:nvSpPr>
          <p:cNvPr id="343" name="Rectangle 15"/>
          <p:cNvSpPr/>
          <p:nvPr/>
        </p:nvSpPr>
        <p:spPr>
          <a:xfrm flipH="1">
            <a:off x="10697670" y="0"/>
            <a:ext cx="1494332" cy="6858000"/>
          </a:xfrm>
          <a:prstGeom prst="rect">
            <a:avLst/>
          </a:prstGeom>
          <a:solidFill>
            <a:schemeClr val="accent4"/>
          </a:solidFill>
          <a:ln w="12700">
            <a:miter lim="400000"/>
          </a:ln>
        </p:spPr>
        <p:txBody>
          <a:bodyPr lIns="45718" tIns="45718" rIns="45718" bIns="45718" anchor="ctr"/>
          <a:lstStyle/>
          <a:p>
            <a:pPr algn="ctr">
              <a:defRPr>
                <a:solidFill>
                  <a:srgbClr val="FFFFFF"/>
                </a:solidFill>
              </a:defRPr>
            </a:pPr>
          </a:p>
        </p:txBody>
      </p:sp>
      <p:sp>
        <p:nvSpPr>
          <p:cNvPr id="344" name="Rectangle 17"/>
          <p:cNvSpPr/>
          <p:nvPr/>
        </p:nvSpPr>
        <p:spPr>
          <a:xfrm>
            <a:off x="5685809" y="391884"/>
            <a:ext cx="6009369" cy="6017082"/>
          </a:xfrm>
          <a:prstGeom prst="rect">
            <a:avLst/>
          </a:prstGeom>
          <a:solidFill>
            <a:srgbClr val="FFFFFF"/>
          </a:solidFill>
          <a:ln w="12700">
            <a:miter lim="400000"/>
          </a:ln>
          <a:effectLst>
            <a:outerShdw sx="100000" sy="100000" kx="0" ky="0" algn="b" rotWithShape="0" blurRad="139700" dist="127000" dir="5400000">
              <a:srgbClr val="000000">
                <a:alpha val="15000"/>
              </a:srgbClr>
            </a:outerShdw>
          </a:effectLst>
        </p:spPr>
        <p:txBody>
          <a:bodyPr lIns="45718" tIns="45718" rIns="45718" bIns="45718" anchor="ctr"/>
          <a:lstStyle/>
          <a:p>
            <a:pPr algn="ctr">
              <a:defRPr>
                <a:solidFill>
                  <a:srgbClr val="FFFFFF"/>
                </a:solidFill>
              </a:defRPr>
            </a:pPr>
          </a:p>
        </p:txBody>
      </p:sp>
      <p:pic>
        <p:nvPicPr>
          <p:cNvPr id="345" name="Picture 4" descr="Picture 4"/>
          <p:cNvPicPr>
            <a:picLocks noChangeAspect="1"/>
          </p:cNvPicPr>
          <p:nvPr/>
        </p:nvPicPr>
        <p:blipFill>
          <a:blip r:embed="rId2">
            <a:extLst/>
          </a:blip>
          <a:srcRect l="0" t="5464" r="0" b="0"/>
          <a:stretch>
            <a:fillRect/>
          </a:stretch>
        </p:blipFill>
        <p:spPr>
          <a:xfrm>
            <a:off x="5922490" y="666727"/>
            <a:ext cx="5535892" cy="5465677"/>
          </a:xfrm>
          <a:prstGeom prst="rect">
            <a:avLst/>
          </a:prstGeom>
          <a:ln w="12700">
            <a:miter lim="400000"/>
          </a:ln>
        </p:spPr>
      </p:pic>
      <p:sp>
        <p:nvSpPr>
          <p:cNvPr id="346" name="Text Placeholder 1"/>
          <p:cNvSpPr txBox="1"/>
          <p:nvPr>
            <p:ph type="body" sz="quarter" idx="1"/>
          </p:nvPr>
        </p:nvSpPr>
        <p:spPr>
          <a:xfrm>
            <a:off x="542407" y="4567859"/>
            <a:ext cx="4953677" cy="968470"/>
          </a:xfrm>
          <a:prstGeom prst="rect">
            <a:avLst/>
          </a:prstGeom>
        </p:spPr>
        <p:txBody>
          <a:bodyPr/>
          <a:lstStyle/>
          <a:p>
            <a:pPr marL="219454" indent="-219454" defTabSz="877822">
              <a:spcBef>
                <a:spcPts val="900"/>
              </a:spcBef>
              <a:defRPr sz="1700">
                <a:latin typeface="华文细黑"/>
                <a:ea typeface="华文细黑"/>
                <a:cs typeface="华文细黑"/>
                <a:sym typeface="华文细黑"/>
              </a:defRPr>
            </a:pPr>
            <a:r>
              <a:t>因果律不变性</a:t>
            </a:r>
            <a:r>
              <a:rPr>
                <a:latin typeface="+mn-lt"/>
                <a:ea typeface="+mn-ea"/>
                <a:cs typeface="+mn-cs"/>
                <a:sym typeface="Arial"/>
              </a:rPr>
              <a:t>(relativity)</a:t>
            </a:r>
          </a:p>
          <a:p>
            <a:pPr marL="219454" indent="-219454" defTabSz="877822">
              <a:spcBef>
                <a:spcPts val="900"/>
              </a:spcBef>
              <a:defRPr sz="1700"/>
            </a:pPr>
            <a:r>
              <a:t>现在因果理论就是两种比较流行 “law-like” causality and interventionalist causality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4" name="Title 1"/>
          <p:cNvSpPr txBox="1"/>
          <p:nvPr>
            <p:ph type="title"/>
          </p:nvPr>
        </p:nvSpPr>
        <p:spPr>
          <a:xfrm>
            <a:off x="839787" y="365125"/>
            <a:ext cx="10515601" cy="1325563"/>
          </a:xfrm>
          <a:prstGeom prst="rect">
            <a:avLst/>
          </a:prstGeom>
        </p:spPr>
        <p:txBody>
          <a:bodyPr/>
          <a:lstStyle>
            <a:lvl1pPr>
              <a:defRPr>
                <a:latin typeface="华文细黑"/>
                <a:ea typeface="华文细黑"/>
                <a:cs typeface="华文细黑"/>
                <a:sym typeface="华文细黑"/>
              </a:defRPr>
            </a:lvl1pPr>
          </a:lstStyle>
          <a:p>
            <a:pPr/>
            <a:r>
              <a:t>最强最熟悉的智能？</a:t>
            </a:r>
          </a:p>
        </p:txBody>
      </p:sp>
      <p:sp>
        <p:nvSpPr>
          <p:cNvPr id="855" name="Text Placeholder 3"/>
          <p:cNvSpPr txBox="1"/>
          <p:nvPr>
            <p:ph type="body" sz="quarter" idx="1"/>
          </p:nvPr>
        </p:nvSpPr>
        <p:spPr>
          <a:xfrm>
            <a:off x="839787" y="1681163"/>
            <a:ext cx="5157788" cy="823914"/>
          </a:xfrm>
          <a:prstGeom prst="rect">
            <a:avLst/>
          </a:prstGeom>
        </p:spPr>
        <p:txBody>
          <a:bodyPr/>
          <a:lstStyle/>
          <a:p>
            <a:pPr/>
            <a:r>
              <a:t>人类群体智能</a:t>
            </a:r>
          </a:p>
        </p:txBody>
      </p:sp>
      <p:sp>
        <p:nvSpPr>
          <p:cNvPr id="856" name="Content Placeholder 2"/>
          <p:cNvSpPr txBox="1"/>
          <p:nvPr/>
        </p:nvSpPr>
        <p:spPr>
          <a:xfrm>
            <a:off x="839787" y="2576962"/>
            <a:ext cx="5157788" cy="368458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228600" indent="-228600">
              <a:lnSpc>
                <a:spcPct val="90000"/>
              </a:lnSpc>
              <a:spcBef>
                <a:spcPts val="1000"/>
              </a:spcBef>
              <a:buSzPct val="100000"/>
              <a:buFont typeface="Arial"/>
              <a:buChar char="•"/>
              <a:defRPr sz="2000">
                <a:latin typeface="华文细黑"/>
                <a:ea typeface="华文细黑"/>
                <a:cs typeface="华文细黑"/>
                <a:sym typeface="华文细黑"/>
              </a:defRPr>
            </a:pPr>
            <a:r>
              <a:t>人类是唯一大规模灵活协作的物种</a:t>
            </a:r>
            <a:endParaRPr sz="2800"/>
          </a:p>
          <a:p>
            <a:pPr marL="228600" indent="-228600">
              <a:lnSpc>
                <a:spcPct val="90000"/>
              </a:lnSpc>
              <a:spcBef>
                <a:spcPts val="1000"/>
              </a:spcBef>
              <a:buSzPct val="100000"/>
              <a:buFont typeface="Arial"/>
              <a:buChar char="•"/>
              <a:defRPr sz="2000"/>
            </a:pPr>
          </a:p>
          <a:p>
            <a:pPr marL="228600" indent="-228600">
              <a:lnSpc>
                <a:spcPct val="90000"/>
              </a:lnSpc>
              <a:spcBef>
                <a:spcPts val="1000"/>
              </a:spcBef>
              <a:buSzPct val="100000"/>
              <a:buFont typeface="Arial"/>
              <a:buChar char="•"/>
              <a:defRPr sz="2000"/>
            </a:pPr>
          </a:p>
          <a:p>
            <a:pPr marL="228600" indent="-228600">
              <a:lnSpc>
                <a:spcPct val="90000"/>
              </a:lnSpc>
              <a:spcBef>
                <a:spcPts val="1000"/>
              </a:spcBef>
              <a:buSzPct val="100000"/>
              <a:buFont typeface="Arial"/>
              <a:buChar char="•"/>
              <a:defRPr sz="2000"/>
            </a:pPr>
          </a:p>
          <a:p>
            <a:pPr marL="228600" indent="-228600">
              <a:lnSpc>
                <a:spcPct val="90000"/>
              </a:lnSpc>
              <a:spcBef>
                <a:spcPts val="1000"/>
              </a:spcBef>
              <a:buSzPct val="100000"/>
              <a:buFont typeface="Arial"/>
              <a:buChar char="•"/>
              <a:defRPr sz="2000"/>
            </a:pPr>
          </a:p>
          <a:p>
            <a:pPr marL="228600" indent="-228600">
              <a:lnSpc>
                <a:spcPct val="90000"/>
              </a:lnSpc>
              <a:spcBef>
                <a:spcPts val="1000"/>
              </a:spcBef>
              <a:buSzPct val="100000"/>
              <a:buFont typeface="Arial"/>
              <a:buChar char="•"/>
              <a:defRPr sz="2000"/>
            </a:pPr>
          </a:p>
          <a:p>
            <a:pPr marL="228600" indent="-228600">
              <a:lnSpc>
                <a:spcPct val="90000"/>
              </a:lnSpc>
              <a:spcBef>
                <a:spcPts val="1000"/>
              </a:spcBef>
              <a:buSzPct val="100000"/>
              <a:buFont typeface="Arial"/>
              <a:buChar char="•"/>
              <a:defRPr sz="2000"/>
            </a:pPr>
          </a:p>
          <a:p>
            <a:pPr marL="228600" indent="-228600">
              <a:lnSpc>
                <a:spcPct val="90000"/>
              </a:lnSpc>
              <a:spcBef>
                <a:spcPts val="1000"/>
              </a:spcBef>
              <a:buSzPct val="100000"/>
              <a:buFont typeface="Arial"/>
              <a:buChar char="•"/>
              <a:defRPr sz="2000">
                <a:latin typeface="华文细黑"/>
                <a:ea typeface="华文细黑"/>
                <a:cs typeface="华文细黑"/>
                <a:sym typeface="华文细黑"/>
              </a:defRPr>
            </a:pPr>
            <a:r>
              <a:t>人类具备使用反事实推理的能力</a:t>
            </a:r>
            <a:r>
              <a:rPr>
                <a:latin typeface="+mn-lt"/>
                <a:ea typeface="+mn-ea"/>
                <a:cs typeface="+mn-cs"/>
                <a:sym typeface="Arial"/>
              </a:rPr>
              <a:t>。</a:t>
            </a:r>
          </a:p>
        </p:txBody>
      </p:sp>
      <p:sp>
        <p:nvSpPr>
          <p:cNvPr id="857" name="Text Placeholder 4"/>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buSzTx/>
              <a:buNone/>
              <a:defRPr sz="2400">
                <a:latin typeface="华文细黑"/>
                <a:ea typeface="华文细黑"/>
                <a:cs typeface="华文细黑"/>
                <a:sym typeface="华文细黑"/>
              </a:defRPr>
            </a:lvl1pPr>
          </a:lstStyle>
          <a:p>
            <a:pPr/>
            <a:r>
              <a:t>类脑智能</a:t>
            </a:r>
          </a:p>
        </p:txBody>
      </p:sp>
      <p:sp>
        <p:nvSpPr>
          <p:cNvPr id="858" name="Content Placeholder 5"/>
          <p:cNvSpPr txBox="1"/>
          <p:nvPr/>
        </p:nvSpPr>
        <p:spPr>
          <a:xfrm>
            <a:off x="6172200" y="2505075"/>
            <a:ext cx="5183188" cy="368458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228600" indent="-228600">
              <a:lnSpc>
                <a:spcPct val="90000"/>
              </a:lnSpc>
              <a:spcBef>
                <a:spcPts val="1000"/>
              </a:spcBef>
              <a:buSzPct val="100000"/>
              <a:buFont typeface="Arial"/>
              <a:buChar char="•"/>
              <a:defRPr sz="2000">
                <a:latin typeface="华文细黑"/>
                <a:ea typeface="华文细黑"/>
                <a:cs typeface="华文细黑"/>
                <a:sym typeface="华文细黑"/>
              </a:defRPr>
            </a:pPr>
            <a:r>
              <a:t>神经元计算模型</a:t>
            </a:r>
          </a:p>
          <a:p>
            <a:pPr marL="228600" indent="-228600">
              <a:lnSpc>
                <a:spcPct val="90000"/>
              </a:lnSpc>
              <a:spcBef>
                <a:spcPts val="1000"/>
              </a:spcBef>
              <a:buSzPct val="100000"/>
              <a:buFont typeface="Arial"/>
              <a:buChar char="•"/>
              <a:defRPr sz="2000"/>
            </a:pPr>
            <a:r>
              <a:t>Predictive coding</a:t>
            </a:r>
          </a:p>
        </p:txBody>
      </p:sp>
      <p:pic>
        <p:nvPicPr>
          <p:cNvPr id="859" name="Picture 9" descr="Picture 9"/>
          <p:cNvPicPr>
            <a:picLocks noChangeAspect="1"/>
          </p:cNvPicPr>
          <p:nvPr/>
        </p:nvPicPr>
        <p:blipFill>
          <a:blip r:embed="rId3">
            <a:extLst/>
          </a:blip>
          <a:srcRect l="0" t="0" r="4319" b="2221"/>
          <a:stretch>
            <a:fillRect/>
          </a:stretch>
        </p:blipFill>
        <p:spPr>
          <a:xfrm>
            <a:off x="1257478" y="3063409"/>
            <a:ext cx="4238247" cy="2047776"/>
          </a:xfrm>
          <a:prstGeom prst="rect">
            <a:avLst/>
          </a:prstGeom>
          <a:ln w="12700">
            <a:miter lim="400000"/>
          </a:ln>
        </p:spPr>
      </p:pic>
      <p:pic>
        <p:nvPicPr>
          <p:cNvPr id="860" name="Picture 4" descr="Picture 4"/>
          <p:cNvPicPr>
            <a:picLocks noChangeAspect="1"/>
          </p:cNvPicPr>
          <p:nvPr/>
        </p:nvPicPr>
        <p:blipFill>
          <a:blip r:embed="rId4">
            <a:extLst/>
          </a:blip>
          <a:stretch>
            <a:fillRect/>
          </a:stretch>
        </p:blipFill>
        <p:spPr>
          <a:xfrm>
            <a:off x="6169535" y="3377360"/>
            <a:ext cx="5058646" cy="2496271"/>
          </a:xfrm>
          <a:prstGeom prst="rect">
            <a:avLst/>
          </a:prstGeom>
          <a:ln w="12700">
            <a:miter lim="400000"/>
          </a:ln>
        </p:spPr>
      </p:pic>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4" name="Rectangle 18"/>
          <p:cNvSpPr/>
          <p:nvPr/>
        </p:nvSpPr>
        <p:spPr>
          <a:xfrm>
            <a:off x="9" y="0"/>
            <a:ext cx="7534620" cy="6858001"/>
          </a:xfrm>
          <a:prstGeom prst="rect">
            <a:avLst/>
          </a:prstGeom>
          <a:solidFill>
            <a:srgbClr val="262626"/>
          </a:solidFill>
          <a:ln w="12700">
            <a:miter lim="400000"/>
          </a:ln>
        </p:spPr>
        <p:txBody>
          <a:bodyPr lIns="45718" tIns="45718" rIns="45718" bIns="45718" anchor="ctr"/>
          <a:lstStyle/>
          <a:p>
            <a:pPr algn="ctr">
              <a:defRPr>
                <a:solidFill>
                  <a:srgbClr val="FFFFFF"/>
                </a:solidFill>
              </a:defRPr>
            </a:pPr>
          </a:p>
        </p:txBody>
      </p:sp>
      <p:sp>
        <p:nvSpPr>
          <p:cNvPr id="865" name="Rectangle 20"/>
          <p:cNvSpPr/>
          <p:nvPr/>
        </p:nvSpPr>
        <p:spPr>
          <a:xfrm>
            <a:off x="7534630" y="0"/>
            <a:ext cx="4657360" cy="6858001"/>
          </a:xfrm>
          <a:prstGeom prst="rect">
            <a:avLst/>
          </a:prstGeom>
          <a:solidFill>
            <a:srgbClr val="F2F2F2"/>
          </a:solidFill>
          <a:ln w="12700">
            <a:miter lim="400000"/>
          </a:ln>
        </p:spPr>
        <p:txBody>
          <a:bodyPr lIns="45718" tIns="45718" rIns="45718" bIns="45718" anchor="ctr"/>
          <a:lstStyle/>
          <a:p>
            <a:pPr algn="ctr">
              <a:defRPr>
                <a:solidFill>
                  <a:srgbClr val="FFFFFF"/>
                </a:solidFill>
              </a:defRPr>
            </a:pPr>
          </a:p>
        </p:txBody>
      </p:sp>
      <p:sp>
        <p:nvSpPr>
          <p:cNvPr id="866" name="Title 1"/>
          <p:cNvSpPr txBox="1"/>
          <p:nvPr>
            <p:ph type="title"/>
          </p:nvPr>
        </p:nvSpPr>
        <p:spPr>
          <a:xfrm>
            <a:off x="8128989" y="637762"/>
            <a:ext cx="2916360" cy="1483193"/>
          </a:xfrm>
          <a:prstGeom prst="rect">
            <a:avLst/>
          </a:prstGeom>
        </p:spPr>
        <p:txBody>
          <a:bodyPr anchor="t"/>
          <a:lstStyle>
            <a:lvl1pPr>
              <a:defRPr sz="4000">
                <a:latin typeface="华文细黑"/>
                <a:ea typeface="华文细黑"/>
                <a:cs typeface="华文细黑"/>
                <a:sym typeface="华文细黑"/>
              </a:defRPr>
            </a:lvl1pPr>
          </a:lstStyle>
          <a:p>
            <a:pPr/>
            <a:r>
              <a:t>信息革命</a:t>
            </a:r>
          </a:p>
        </p:txBody>
      </p:sp>
      <p:pic>
        <p:nvPicPr>
          <p:cNvPr id="867" name="Picture 7" descr="Picture 7"/>
          <p:cNvPicPr>
            <a:picLocks noChangeAspect="1"/>
          </p:cNvPicPr>
          <p:nvPr/>
        </p:nvPicPr>
        <p:blipFill>
          <a:blip r:embed="rId2">
            <a:extLst/>
          </a:blip>
          <a:srcRect l="0" t="3206" r="0" b="0"/>
          <a:stretch>
            <a:fillRect/>
          </a:stretch>
        </p:blipFill>
        <p:spPr>
          <a:xfrm>
            <a:off x="5357" y="82751"/>
            <a:ext cx="7407735" cy="3549470"/>
          </a:xfrm>
          <a:prstGeom prst="rect">
            <a:avLst/>
          </a:prstGeom>
          <a:ln w="12700">
            <a:miter lim="400000"/>
          </a:ln>
        </p:spPr>
      </p:pic>
      <p:sp>
        <p:nvSpPr>
          <p:cNvPr id="868" name="Rectangle 22"/>
          <p:cNvSpPr/>
          <p:nvPr/>
        </p:nvSpPr>
        <p:spPr>
          <a:xfrm>
            <a:off x="8128989" y="2375761"/>
            <a:ext cx="457202" cy="45722"/>
          </a:xfrm>
          <a:prstGeom prst="rect">
            <a:avLst/>
          </a:prstGeom>
          <a:solidFill>
            <a:srgbClr val="000000"/>
          </a:solidFill>
          <a:ln w="12700">
            <a:miter lim="400000"/>
          </a:ln>
        </p:spPr>
        <p:txBody>
          <a:bodyPr lIns="45718" tIns="45718" rIns="45718" bIns="45718" anchor="ctr"/>
          <a:lstStyle/>
          <a:p>
            <a:pPr algn="ctr">
              <a:defRPr>
                <a:solidFill>
                  <a:srgbClr val="FFFFFF"/>
                </a:solidFill>
              </a:defRPr>
            </a:pPr>
          </a:p>
        </p:txBody>
      </p:sp>
      <p:pic>
        <p:nvPicPr>
          <p:cNvPr id="869" name="Picture 9" descr="Picture 9"/>
          <p:cNvPicPr>
            <a:picLocks noChangeAspect="1"/>
          </p:cNvPicPr>
          <p:nvPr/>
        </p:nvPicPr>
        <p:blipFill>
          <a:blip r:embed="rId3">
            <a:extLst/>
          </a:blip>
          <a:srcRect l="0" t="0" r="939" b="3"/>
          <a:stretch>
            <a:fillRect/>
          </a:stretch>
        </p:blipFill>
        <p:spPr>
          <a:xfrm>
            <a:off x="5357" y="3685857"/>
            <a:ext cx="7521315" cy="3175842"/>
          </a:xfrm>
          <a:prstGeom prst="rect">
            <a:avLst/>
          </a:prstGeom>
          <a:ln w="12700">
            <a:miter lim="400000"/>
          </a:ln>
        </p:spPr>
      </p:pic>
      <p:sp>
        <p:nvSpPr>
          <p:cNvPr id="870" name="Content Placeholder 15"/>
          <p:cNvSpPr txBox="1"/>
          <p:nvPr>
            <p:ph type="body" sz="quarter" idx="1"/>
          </p:nvPr>
        </p:nvSpPr>
        <p:spPr>
          <a:xfrm>
            <a:off x="8128936" y="2576645"/>
            <a:ext cx="2916412" cy="3637887"/>
          </a:xfrm>
          <a:prstGeom prst="rect">
            <a:avLst/>
          </a:prstGeom>
        </p:spPr>
        <p:txBody>
          <a:bodyPr/>
          <a:lstStyle/>
          <a:p>
            <a:pPr>
              <a:defRPr sz="2000">
                <a:latin typeface="华文细黑"/>
                <a:ea typeface="华文细黑"/>
                <a:cs typeface="华文细黑"/>
                <a:sym typeface="华文细黑"/>
              </a:defRPr>
            </a:pPr>
            <a:r>
              <a:t>群体智能是高效处理信息的系统</a:t>
            </a:r>
            <a:r>
              <a:rPr>
                <a:latin typeface="+mn-lt"/>
                <a:ea typeface="+mn-ea"/>
                <a:cs typeface="+mn-cs"/>
                <a:sym typeface="Arial"/>
              </a:rPr>
              <a:t> </a:t>
            </a:r>
          </a:p>
          <a:p>
            <a:pPr>
              <a:defRPr sz="2000"/>
            </a:pPr>
            <a:r>
              <a:t>因果模型所包含和处理的信息远远超出统计模型</a:t>
            </a:r>
          </a:p>
          <a:p>
            <a:pPr>
              <a:defRPr sz="2000"/>
            </a:pPr>
            <a:r>
              <a:t>Decision, act and communicate in Lorenzian imagined space</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72" name="Title 1"/>
          <p:cNvSpPr txBox="1"/>
          <p:nvPr>
            <p:ph type="title"/>
          </p:nvPr>
        </p:nvSpPr>
        <p:spPr>
          <a:prstGeom prst="rect">
            <a:avLst/>
          </a:prstGeom>
        </p:spPr>
        <p:txBody>
          <a:bodyPr/>
          <a:lstStyle>
            <a:lvl1pPr>
              <a:defRPr>
                <a:latin typeface="华文细黑"/>
                <a:ea typeface="华文细黑"/>
                <a:cs typeface="华文细黑"/>
                <a:sym typeface="华文细黑"/>
              </a:defRPr>
            </a:lvl1pPr>
          </a:lstStyle>
          <a:p>
            <a:pPr/>
            <a:r>
              <a:t>字节跳动的群体智能</a:t>
            </a:r>
          </a:p>
        </p:txBody>
      </p:sp>
      <p:pic>
        <p:nvPicPr>
          <p:cNvPr id="873" name="Picture 4" descr="Picture 4"/>
          <p:cNvPicPr>
            <a:picLocks noChangeAspect="1"/>
          </p:cNvPicPr>
          <p:nvPr/>
        </p:nvPicPr>
        <p:blipFill>
          <a:blip r:embed="rId2">
            <a:extLst/>
          </a:blip>
          <a:srcRect l="0" t="0" r="2258" b="1"/>
          <a:stretch>
            <a:fillRect/>
          </a:stretch>
        </p:blipFill>
        <p:spPr>
          <a:xfrm>
            <a:off x="1068237" y="1573602"/>
            <a:ext cx="5686823" cy="3870115"/>
          </a:xfrm>
          <a:prstGeom prst="rect">
            <a:avLst/>
          </a:prstGeom>
          <a:ln w="12700">
            <a:miter lim="400000"/>
          </a:ln>
        </p:spPr>
      </p:pic>
      <p:sp>
        <p:nvSpPr>
          <p:cNvPr id="874" name="Content Placeholder 7"/>
          <p:cNvSpPr txBox="1"/>
          <p:nvPr>
            <p:ph type="body" sz="quarter" idx="1"/>
          </p:nvPr>
        </p:nvSpPr>
        <p:spPr>
          <a:xfrm>
            <a:off x="7020982" y="1825625"/>
            <a:ext cx="4332819" cy="3574964"/>
          </a:xfrm>
          <a:prstGeom prst="rect">
            <a:avLst/>
          </a:prstGeom>
        </p:spPr>
        <p:txBody>
          <a:bodyPr/>
          <a:lstStyle/>
          <a:p>
            <a:pPr>
              <a:defRPr sz="1800"/>
            </a:pPr>
            <a:r>
              <a:t>第一条是入职筛人，字节跳动选的人，首先要有拥抱变化的心态。因为如果是追求稳定的心态，就会压制创新。</a:t>
            </a:r>
          </a:p>
          <a:p>
            <a:pPr>
              <a:defRPr sz="1800"/>
            </a:pPr>
            <a:r>
              <a:t>第二条是信息环境，尽最大可能让信息透明，尽量让多元声音发声，防止公司的信息环境扭曲。</a:t>
            </a:r>
          </a:p>
          <a:p>
            <a:pPr>
              <a:defRPr sz="1800"/>
            </a:pPr>
            <a:r>
              <a:t>第三条是协同网路，字节跳动选择用OKR来做目标对齐和管理的工具。整个字节跳动5万人，每个普通员工，都能看到张一鸣的OKR，看到老板在做什么，他的重点是什么。</a:t>
            </a:r>
          </a:p>
        </p:txBody>
      </p:sp>
      <p:sp>
        <p:nvSpPr>
          <p:cNvPr id="875" name="TextBox 5"/>
          <p:cNvSpPr txBox="1"/>
          <p:nvPr/>
        </p:nvSpPr>
        <p:spPr>
          <a:xfrm>
            <a:off x="713117" y="5788323"/>
            <a:ext cx="11024559" cy="726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r>
              <a:t>而字节跳动为了降低创新阻力，为了避免信息扭曲，让创新涌现，搭建了一个在今天中国商业界，透明度最高的企业信息环境。</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77" name="Rectangle 9"/>
          <p:cNvSpPr/>
          <p:nvPr/>
        </p:nvSpPr>
        <p:spPr>
          <a:xfrm>
            <a:off x="-1" y="3726"/>
            <a:ext cx="5614879" cy="6858001"/>
          </a:xfrm>
          <a:prstGeom prst="rect">
            <a:avLst/>
          </a:prstGeom>
          <a:gradFill>
            <a:gsLst>
              <a:gs pos="0">
                <a:schemeClr val="accent1">
                  <a:alpha val="82000"/>
                </a:schemeClr>
              </a:gs>
              <a:gs pos="25000">
                <a:schemeClr val="accent1">
                  <a:alpha val="60000"/>
                </a:schemeClr>
              </a:gs>
              <a:gs pos="94000">
                <a:srgbClr val="AFABAB"/>
              </a:gs>
              <a:gs pos="100000">
                <a:srgbClr val="AFABAB"/>
              </a:gs>
            </a:gsLst>
            <a:lin ang="4200000"/>
          </a:gradFill>
          <a:ln w="12700">
            <a:miter lim="400000"/>
          </a:ln>
        </p:spPr>
        <p:txBody>
          <a:bodyPr lIns="45718" tIns="45718" rIns="45718" bIns="45718" anchor="ctr"/>
          <a:lstStyle/>
          <a:p>
            <a:pPr algn="ctr">
              <a:defRPr>
                <a:solidFill>
                  <a:srgbClr val="FFFFFF"/>
                </a:solidFill>
              </a:defRPr>
            </a:pPr>
          </a:p>
        </p:txBody>
      </p:sp>
      <p:pic>
        <p:nvPicPr>
          <p:cNvPr id="878" name="Picture 11" descr="Picture 11"/>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879" name="Title 1"/>
          <p:cNvSpPr txBox="1"/>
          <p:nvPr>
            <p:ph type="title"/>
          </p:nvPr>
        </p:nvSpPr>
        <p:spPr>
          <a:xfrm>
            <a:off x="6094105" y="802955"/>
            <a:ext cx="4977978" cy="1454051"/>
          </a:xfrm>
          <a:prstGeom prst="rect">
            <a:avLst/>
          </a:prstGeom>
        </p:spPr>
        <p:txBody>
          <a:bodyPr/>
          <a:lstStyle/>
          <a:p>
            <a:pPr/>
            <a:r>
              <a:t>Mini Turing Test</a:t>
            </a:r>
          </a:p>
        </p:txBody>
      </p:sp>
      <p:sp>
        <p:nvSpPr>
          <p:cNvPr id="880" name="Freeform 62"/>
          <p:cNvSpPr/>
          <p:nvPr/>
        </p:nvSpPr>
        <p:spPr>
          <a:xfrm>
            <a:off x="-1" y="738617"/>
            <a:ext cx="5000441" cy="54009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935" y="0"/>
                </a:moveTo>
                <a:cubicBezTo>
                  <a:pt x="16377" y="0"/>
                  <a:pt x="21600" y="4835"/>
                  <a:pt x="21600" y="10800"/>
                </a:cubicBezTo>
                <a:cubicBezTo>
                  <a:pt x="21600" y="16765"/>
                  <a:pt x="16377" y="21600"/>
                  <a:pt x="9935" y="21600"/>
                </a:cubicBezTo>
                <a:cubicBezTo>
                  <a:pt x="5908" y="21600"/>
                  <a:pt x="2358" y="19711"/>
                  <a:pt x="262" y="16838"/>
                </a:cubicBezTo>
                <a:lnTo>
                  <a:pt x="0" y="16439"/>
                </a:lnTo>
                <a:lnTo>
                  <a:pt x="0" y="5161"/>
                </a:lnTo>
                <a:lnTo>
                  <a:pt x="262" y="4762"/>
                </a:lnTo>
                <a:cubicBezTo>
                  <a:pt x="2358" y="1889"/>
                  <a:pt x="5908" y="0"/>
                  <a:pt x="9935" y="0"/>
                </a:cubicBezTo>
                <a:close/>
              </a:path>
            </a:pathLst>
          </a:custGeom>
          <a:solidFill>
            <a:srgbClr val="FFFFFF"/>
          </a:solidFill>
          <a:ln w="12700">
            <a:solidFill>
              <a:srgbClr val="BDC5D5"/>
            </a:solidFill>
            <a:miter/>
          </a:ln>
        </p:spPr>
        <p:txBody>
          <a:bodyPr lIns="45718" tIns="45718" rIns="45718" bIns="45718" anchor="ctr"/>
          <a:lstStyle/>
          <a:p>
            <a:pPr algn="ctr">
              <a:defRPr>
                <a:solidFill>
                  <a:srgbClr val="FFFFFF"/>
                </a:solidFill>
              </a:defRPr>
            </a:pPr>
          </a:p>
        </p:txBody>
      </p:sp>
      <p:pic>
        <p:nvPicPr>
          <p:cNvPr id="881" name="Graphic 6" descr="Graphic 6"/>
          <p:cNvPicPr>
            <a:picLocks noChangeAspect="1"/>
          </p:cNvPicPr>
          <p:nvPr/>
        </p:nvPicPr>
        <p:blipFill>
          <a:blip r:embed="rId3">
            <a:extLst/>
          </a:blip>
          <a:stretch>
            <a:fillRect/>
          </a:stretch>
        </p:blipFill>
        <p:spPr>
          <a:xfrm>
            <a:off x="450254" y="1629087"/>
            <a:ext cx="3620021" cy="3620024"/>
          </a:xfrm>
          <a:prstGeom prst="rect">
            <a:avLst/>
          </a:prstGeom>
          <a:ln w="12700">
            <a:miter lim="400000"/>
          </a:ln>
        </p:spPr>
      </p:pic>
      <p:sp>
        <p:nvSpPr>
          <p:cNvPr id="882" name="Content Placeholder 2"/>
          <p:cNvSpPr txBox="1"/>
          <p:nvPr>
            <p:ph type="body" sz="half" idx="1"/>
          </p:nvPr>
        </p:nvSpPr>
        <p:spPr>
          <a:xfrm>
            <a:off x="6090572" y="2421682"/>
            <a:ext cx="4977580" cy="3639290"/>
          </a:xfrm>
          <a:prstGeom prst="rect">
            <a:avLst/>
          </a:prstGeom>
        </p:spPr>
        <p:txBody>
          <a:bodyPr anchor="ctr"/>
          <a:lstStyle/>
          <a:p>
            <a:pPr marL="0" indent="0">
              <a:buSzTx/>
              <a:buNone/>
              <a:defRPr i="1" sz="2400"/>
            </a:pPr>
            <a:r>
              <a:t>How can machines represent </a:t>
            </a:r>
            <a:r>
              <a:rPr>
                <a:solidFill>
                  <a:srgbClr val="FF0000"/>
                </a:solidFill>
              </a:rPr>
              <a:t>causal knowledge </a:t>
            </a:r>
            <a:r>
              <a:t>in a way that would enable them to access the necessary </a:t>
            </a:r>
            <a:r>
              <a:rPr>
                <a:solidFill>
                  <a:srgbClr val="FF0000"/>
                </a:solidFill>
              </a:rPr>
              <a:t>information </a:t>
            </a:r>
            <a:r>
              <a:t>swiftly, answer questions correctly, and do it with ease, as a human can? </a:t>
            </a:r>
          </a:p>
          <a:p>
            <a:pPr marL="0" indent="0">
              <a:buSzTx/>
              <a:buNone/>
              <a:defRPr i="1" sz="2400"/>
            </a:pPr>
          </a:p>
          <a:p>
            <a:pPr marL="0" indent="0">
              <a:buSzTx/>
              <a:buNone/>
              <a:defRPr sz="1800"/>
            </a:pPr>
            <a:r>
              <a:t>因果模型所包含的信息远远超出统计模型！</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4" name="Rectangle 18"/>
          <p:cNvSpPr/>
          <p:nvPr/>
        </p:nvSpPr>
        <p:spPr>
          <a:xfrm>
            <a:off x="-2" y="0"/>
            <a:ext cx="5446924" cy="6858000"/>
          </a:xfrm>
          <a:prstGeom prst="rect">
            <a:avLst/>
          </a:prstGeom>
          <a:gradFill>
            <a:gsLst>
              <a:gs pos="0">
                <a:schemeClr val="accent5"/>
              </a:gs>
              <a:gs pos="25000">
                <a:schemeClr val="accent5"/>
              </a:gs>
              <a:gs pos="94000">
                <a:srgbClr val="3B3838"/>
              </a:gs>
              <a:gs pos="100000">
                <a:srgbClr val="3B3838"/>
              </a:gs>
            </a:gsLst>
            <a:lin ang="4200000"/>
          </a:gradFill>
          <a:ln w="12700">
            <a:miter lim="400000"/>
          </a:ln>
        </p:spPr>
        <p:txBody>
          <a:bodyPr lIns="45718" tIns="45718" rIns="45718" bIns="45718" anchor="ctr"/>
          <a:lstStyle/>
          <a:p>
            <a:pPr algn="ctr">
              <a:defRPr>
                <a:solidFill>
                  <a:srgbClr val="FFFFFF"/>
                </a:solidFill>
              </a:defRPr>
            </a:pPr>
          </a:p>
        </p:txBody>
      </p:sp>
      <p:pic>
        <p:nvPicPr>
          <p:cNvPr id="885" name="Picture 20" descr="Picture 20"/>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886" name="Title 1"/>
          <p:cNvSpPr txBox="1"/>
          <p:nvPr>
            <p:ph type="title"/>
          </p:nvPr>
        </p:nvSpPr>
        <p:spPr>
          <a:xfrm>
            <a:off x="640078" y="2023236"/>
            <a:ext cx="3659780" cy="2820910"/>
          </a:xfrm>
          <a:prstGeom prst="rect">
            <a:avLst/>
          </a:prstGeom>
        </p:spPr>
        <p:txBody>
          <a:bodyPr/>
          <a:lstStyle/>
          <a:p>
            <a:pPr>
              <a:defRPr sz="7200">
                <a:solidFill>
                  <a:srgbClr val="FFFFFF"/>
                </a:solidFill>
              </a:defRPr>
            </a:pPr>
            <a:r>
              <a:rPr sz="6400"/>
              <a:t>Causal AI</a:t>
            </a:r>
            <a:br/>
            <a:r>
              <a:rPr sz="4000"/>
              <a:t> </a:t>
            </a:r>
          </a:p>
        </p:txBody>
      </p:sp>
      <p:grpSp>
        <p:nvGrpSpPr>
          <p:cNvPr id="893" name="Content Placeholder 2"/>
          <p:cNvGrpSpPr/>
          <p:nvPr/>
        </p:nvGrpSpPr>
        <p:grpSpPr>
          <a:xfrm>
            <a:off x="5760557" y="1998796"/>
            <a:ext cx="5805610" cy="3249724"/>
            <a:chOff x="0" y="0"/>
            <a:chExt cx="5805608" cy="3249723"/>
          </a:xfrm>
        </p:grpSpPr>
        <p:grpSp>
          <p:nvGrpSpPr>
            <p:cNvPr id="889" name="成组"/>
            <p:cNvGrpSpPr/>
            <p:nvPr/>
          </p:nvGrpSpPr>
          <p:grpSpPr>
            <a:xfrm>
              <a:off x="-1" y="0"/>
              <a:ext cx="5758085" cy="1538723"/>
              <a:chOff x="0" y="0"/>
              <a:chExt cx="5758083" cy="1538722"/>
            </a:xfrm>
          </p:grpSpPr>
          <p:sp>
            <p:nvSpPr>
              <p:cNvPr id="887" name="圆角矩形"/>
              <p:cNvSpPr/>
              <p:nvPr/>
            </p:nvSpPr>
            <p:spPr>
              <a:xfrm>
                <a:off x="-1" y="0"/>
                <a:ext cx="5758085" cy="1538723"/>
              </a:xfrm>
              <a:prstGeom prst="roundRect">
                <a:avLst>
                  <a:gd name="adj" fmla="val 16667"/>
                </a:avLst>
              </a:prstGeom>
              <a:solidFill>
                <a:schemeClr val="accent2"/>
              </a:solidFill>
              <a:ln w="12700" cap="flat">
                <a:solidFill>
                  <a:srgbClr val="FFFFFF"/>
                </a:solidFill>
                <a:prstDash val="solid"/>
                <a:miter lim="800000"/>
              </a:ln>
              <a:effectLst/>
            </p:spPr>
            <p:txBody>
              <a:bodyPr wrap="square" lIns="45718" tIns="45718" rIns="45718" bIns="45718" numCol="1" anchor="ctr">
                <a:noAutofit/>
              </a:bodyPr>
              <a:lstStyle/>
              <a:p>
                <a:pPr defTabSz="2266950">
                  <a:lnSpc>
                    <a:spcPct val="90000"/>
                  </a:lnSpc>
                  <a:spcBef>
                    <a:spcPts val="1100"/>
                  </a:spcBef>
                  <a:defRPr sz="5100">
                    <a:solidFill>
                      <a:srgbClr val="FFFFFF"/>
                    </a:solidFill>
                  </a:defRPr>
                </a:pPr>
              </a:p>
            </p:txBody>
          </p:sp>
          <p:sp>
            <p:nvSpPr>
              <p:cNvPr id="888" name="教会机器因果推理"/>
              <p:cNvSpPr txBox="1"/>
              <p:nvPr/>
            </p:nvSpPr>
            <p:spPr>
              <a:xfrm>
                <a:off x="75113" y="129481"/>
                <a:ext cx="5607856" cy="127975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4310" tIns="194310" rIns="194310" bIns="194310" numCol="1" anchor="ctr">
                <a:noAutofit/>
              </a:bodyPr>
              <a:lstStyle>
                <a:lvl1pPr defTabSz="2266950">
                  <a:lnSpc>
                    <a:spcPct val="90000"/>
                  </a:lnSpc>
                  <a:spcBef>
                    <a:spcPts val="2100"/>
                  </a:spcBef>
                  <a:defRPr sz="5100">
                    <a:solidFill>
                      <a:srgbClr val="FFFFFF"/>
                    </a:solidFill>
                  </a:defRPr>
                </a:lvl1pPr>
              </a:lstStyle>
              <a:p>
                <a:pPr/>
                <a:r>
                  <a:t>教会机器因果推理</a:t>
                </a:r>
              </a:p>
            </p:txBody>
          </p:sp>
        </p:grpSp>
        <p:grpSp>
          <p:nvGrpSpPr>
            <p:cNvPr id="892" name="成组"/>
            <p:cNvGrpSpPr/>
            <p:nvPr/>
          </p:nvGrpSpPr>
          <p:grpSpPr>
            <a:xfrm>
              <a:off x="-1" y="1698300"/>
              <a:ext cx="5805610" cy="1551424"/>
              <a:chOff x="0" y="0"/>
              <a:chExt cx="5805608" cy="1551422"/>
            </a:xfrm>
          </p:grpSpPr>
          <p:sp>
            <p:nvSpPr>
              <p:cNvPr id="890" name="圆角矩形"/>
              <p:cNvSpPr/>
              <p:nvPr/>
            </p:nvSpPr>
            <p:spPr>
              <a:xfrm>
                <a:off x="-1" y="0"/>
                <a:ext cx="5805610" cy="1551423"/>
              </a:xfrm>
              <a:prstGeom prst="roundRect">
                <a:avLst>
                  <a:gd name="adj" fmla="val 16667"/>
                </a:avLst>
              </a:prstGeom>
              <a:solidFill>
                <a:schemeClr val="accent3"/>
              </a:solidFill>
              <a:ln w="12700" cap="flat">
                <a:solidFill>
                  <a:srgbClr val="FFFFFF"/>
                </a:solidFill>
                <a:prstDash val="solid"/>
                <a:miter lim="800000"/>
              </a:ln>
              <a:effectLst/>
            </p:spPr>
            <p:txBody>
              <a:bodyPr wrap="square" lIns="45718" tIns="45718" rIns="45718" bIns="45718" numCol="1" anchor="ctr">
                <a:noAutofit/>
              </a:bodyPr>
              <a:lstStyle/>
              <a:p>
                <a:pPr defTabSz="2266950">
                  <a:lnSpc>
                    <a:spcPct val="90000"/>
                  </a:lnSpc>
                  <a:spcBef>
                    <a:spcPts val="1100"/>
                  </a:spcBef>
                  <a:defRPr sz="5100">
                    <a:solidFill>
                      <a:srgbClr val="FFFFFF"/>
                    </a:solidFill>
                  </a:defRPr>
                </a:pPr>
              </a:p>
            </p:txBody>
          </p:sp>
          <p:sp>
            <p:nvSpPr>
              <p:cNvPr id="891" name="通过小图灵测试"/>
              <p:cNvSpPr txBox="1"/>
              <p:nvPr/>
            </p:nvSpPr>
            <p:spPr>
              <a:xfrm>
                <a:off x="75732" y="130549"/>
                <a:ext cx="5654142" cy="12903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4310" tIns="194310" rIns="194310" bIns="194310" numCol="1" anchor="ctr">
                <a:spAutoFit/>
              </a:bodyPr>
              <a:lstStyle>
                <a:lvl1pPr defTabSz="2266950">
                  <a:lnSpc>
                    <a:spcPct val="90000"/>
                  </a:lnSpc>
                  <a:spcBef>
                    <a:spcPts val="2100"/>
                  </a:spcBef>
                  <a:defRPr sz="5100">
                    <a:solidFill>
                      <a:srgbClr val="FFFFFF"/>
                    </a:solidFill>
                  </a:defRPr>
                </a:lvl1pPr>
              </a:lstStyle>
              <a:p>
                <a:pPr/>
                <a:r>
                  <a:t>通过小图灵测试</a:t>
                </a:r>
              </a:p>
            </p:txBody>
          </p:sp>
        </p:grpSp>
      </p:gr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7" name="Title 1"/>
          <p:cNvSpPr txBox="1"/>
          <p:nvPr>
            <p:ph type="title"/>
          </p:nvPr>
        </p:nvSpPr>
        <p:spPr>
          <a:prstGeom prst="rect">
            <a:avLst/>
          </a:prstGeom>
        </p:spPr>
        <p:txBody>
          <a:bodyPr/>
          <a:lstStyle/>
          <a:p>
            <a:pPr/>
            <a:r>
              <a:t>Causality as Information Transfer</a:t>
            </a:r>
          </a:p>
        </p:txBody>
      </p:sp>
      <p:pic>
        <p:nvPicPr>
          <p:cNvPr id="898" name="Picture 4" descr="Picture 4"/>
          <p:cNvPicPr>
            <a:picLocks noChangeAspect="1"/>
          </p:cNvPicPr>
          <p:nvPr/>
        </p:nvPicPr>
        <p:blipFill>
          <a:blip r:embed="rId3">
            <a:extLst/>
          </a:blip>
          <a:stretch>
            <a:fillRect/>
          </a:stretch>
        </p:blipFill>
        <p:spPr>
          <a:xfrm>
            <a:off x="475420" y="1829035"/>
            <a:ext cx="3825384" cy="2586949"/>
          </a:xfrm>
          <a:prstGeom prst="rect">
            <a:avLst/>
          </a:prstGeom>
          <a:ln w="12700">
            <a:miter lim="400000"/>
          </a:ln>
        </p:spPr>
      </p:pic>
      <p:sp>
        <p:nvSpPr>
          <p:cNvPr id="899" name="TextBox 5"/>
          <p:cNvSpPr txBox="1"/>
          <p:nvPr/>
        </p:nvSpPr>
        <p:spPr>
          <a:xfrm>
            <a:off x="8464776" y="1692985"/>
            <a:ext cx="2858220" cy="38177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2000"/>
            </a:pPr>
            <a:r>
              <a:t>Causal Exclusion Problem</a:t>
            </a:r>
          </a:p>
          <a:p>
            <a:pPr/>
            <a:endParaRPr sz="2000"/>
          </a:p>
          <a:p>
            <a:pPr>
              <a:defRPr>
                <a:latin typeface="华文细黑"/>
                <a:ea typeface="华文细黑"/>
                <a:cs typeface="华文细黑"/>
                <a:sym typeface="华文细黑"/>
              </a:defRPr>
            </a:pPr>
            <a:r>
              <a:t>听到门铃去开门的原因是门铃响了还是认为有人来了？</a:t>
            </a:r>
          </a:p>
          <a:p>
            <a:pPr/>
          </a:p>
          <a:p>
            <a:pPr/>
          </a:p>
          <a:p>
            <a:pPr marL="285750" indent="-285750">
              <a:buSzPct val="100000"/>
              <a:buFont typeface="Arial"/>
              <a:buChar char="•"/>
            </a:pPr>
            <a:r>
              <a:t>Law-like Causality</a:t>
            </a:r>
          </a:p>
          <a:p>
            <a:pPr marL="285750" indent="-285750">
              <a:buSzPct val="100000"/>
              <a:buFont typeface="Arial"/>
              <a:buChar char="•"/>
            </a:pPr>
            <a:r>
              <a:t>Interventionism Causality</a:t>
            </a:r>
          </a:p>
          <a:p>
            <a:pPr marL="285750" indent="-285750">
              <a:buSzPct val="100000"/>
              <a:buFont typeface="Arial"/>
              <a:buChar char="•"/>
              <a:defRPr>
                <a:solidFill>
                  <a:srgbClr val="FF0000"/>
                </a:solidFill>
              </a:defRPr>
            </a:pPr>
            <a:r>
              <a:t>Information Causality</a:t>
            </a:r>
          </a:p>
          <a:p>
            <a:pPr/>
            <a:endParaRPr>
              <a:solidFill>
                <a:srgbClr val="FF0000"/>
              </a:solidFill>
            </a:endParaRPr>
          </a:p>
          <a:p>
            <a:pPr/>
            <a:endParaRPr>
              <a:solidFill>
                <a:srgbClr val="FF0000"/>
              </a:solidFill>
            </a:endParaRPr>
          </a:p>
        </p:txBody>
      </p:sp>
      <p:pic>
        <p:nvPicPr>
          <p:cNvPr id="900" name="图像" descr="图像"/>
          <p:cNvPicPr>
            <a:picLocks noChangeAspect="1"/>
          </p:cNvPicPr>
          <p:nvPr/>
        </p:nvPicPr>
        <p:blipFill>
          <a:blip r:embed="rId4">
            <a:extLst/>
          </a:blip>
          <a:stretch>
            <a:fillRect/>
          </a:stretch>
        </p:blipFill>
        <p:spPr>
          <a:xfrm>
            <a:off x="4410651" y="1732413"/>
            <a:ext cx="3712820" cy="3393174"/>
          </a:xfrm>
          <a:prstGeom prst="rect">
            <a:avLst/>
          </a:prstGeom>
          <a:ln w="12700">
            <a:miter lim="400000"/>
          </a:ln>
        </p:spPr>
      </p:pic>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04" name="Picture 5" descr="Picture 5"/>
          <p:cNvPicPr>
            <a:picLocks noChangeAspect="1"/>
          </p:cNvPicPr>
          <p:nvPr/>
        </p:nvPicPr>
        <p:blipFill>
          <a:blip r:embed="rId2">
            <a:extLst/>
          </a:blip>
          <a:stretch>
            <a:fillRect/>
          </a:stretch>
        </p:blipFill>
        <p:spPr>
          <a:xfrm>
            <a:off x="828652" y="776078"/>
            <a:ext cx="10721603" cy="5400886"/>
          </a:xfrm>
          <a:prstGeom prst="rect">
            <a:avLst/>
          </a:prstGeom>
          <a:ln w="12700">
            <a:miter lim="400000"/>
          </a:ln>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06" name="Title 1"/>
          <p:cNvSpPr txBox="1"/>
          <p:nvPr>
            <p:ph type="title"/>
          </p:nvPr>
        </p:nvSpPr>
        <p:spPr>
          <a:prstGeom prst="rect">
            <a:avLst/>
          </a:prstGeom>
        </p:spPr>
        <p:txBody>
          <a:bodyPr/>
          <a:lstStyle/>
          <a:p>
            <a:pPr/>
            <a:r>
              <a:t>模型理解</a:t>
            </a:r>
          </a:p>
        </p:txBody>
      </p:sp>
      <p:pic>
        <p:nvPicPr>
          <p:cNvPr id="907" name="Picture 4" descr="Picture 4"/>
          <p:cNvPicPr>
            <a:picLocks noChangeAspect="1"/>
          </p:cNvPicPr>
          <p:nvPr/>
        </p:nvPicPr>
        <p:blipFill>
          <a:blip r:embed="rId2">
            <a:extLst/>
          </a:blip>
          <a:stretch>
            <a:fillRect/>
          </a:stretch>
        </p:blipFill>
        <p:spPr>
          <a:xfrm>
            <a:off x="838200" y="1853944"/>
            <a:ext cx="10515600" cy="1275454"/>
          </a:xfrm>
          <a:prstGeom prst="rect">
            <a:avLst/>
          </a:prstGeom>
          <a:ln w="12700">
            <a:miter lim="400000"/>
          </a:ln>
        </p:spPr>
      </p:pic>
      <p:pic>
        <p:nvPicPr>
          <p:cNvPr id="908" name="Picture 6" descr="Picture 6"/>
          <p:cNvPicPr>
            <a:picLocks noChangeAspect="1"/>
          </p:cNvPicPr>
          <p:nvPr/>
        </p:nvPicPr>
        <p:blipFill>
          <a:blip r:embed="rId3">
            <a:extLst/>
          </a:blip>
          <a:stretch>
            <a:fillRect/>
          </a:stretch>
        </p:blipFill>
        <p:spPr>
          <a:xfrm>
            <a:off x="842513" y="3671299"/>
            <a:ext cx="10535730" cy="2247104"/>
          </a:xfrm>
          <a:prstGeom prst="rect">
            <a:avLst/>
          </a:prstGeom>
          <a:ln w="12700">
            <a:miter lim="400000"/>
          </a:ln>
        </p:spPr>
      </p:pic>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10" name="Picture 2" descr="Picture 2"/>
          <p:cNvPicPr>
            <a:picLocks noChangeAspect="1"/>
          </p:cNvPicPr>
          <p:nvPr/>
        </p:nvPicPr>
        <p:blipFill>
          <a:blip r:embed="rId3">
            <a:extLst/>
          </a:blip>
          <a:stretch>
            <a:fillRect/>
          </a:stretch>
        </p:blipFill>
        <p:spPr>
          <a:xfrm>
            <a:off x="1223306" y="1993196"/>
            <a:ext cx="9601614" cy="4440749"/>
          </a:xfrm>
          <a:prstGeom prst="rect">
            <a:avLst/>
          </a:prstGeom>
          <a:ln w="12700">
            <a:miter lim="400000"/>
          </a:ln>
        </p:spPr>
      </p:pic>
      <p:sp>
        <p:nvSpPr>
          <p:cNvPr id="911" name="TextBox 2"/>
          <p:cNvSpPr txBox="1"/>
          <p:nvPr/>
        </p:nvSpPr>
        <p:spPr>
          <a:xfrm>
            <a:off x="660622" y="708232"/>
            <a:ext cx="10435082" cy="9964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ctr">
              <a:lnSpc>
                <a:spcPct val="120000"/>
              </a:lnSpc>
              <a:defRPr sz="2800"/>
            </a:pPr>
            <a:r>
              <a:t>建立在认知构架之上的通讯学习 by 朱纯松</a:t>
            </a:r>
          </a:p>
          <a:p>
            <a:pPr algn="ctr">
              <a:defRPr i="1"/>
            </a:pPr>
            <a:r>
              <a:t>A “model” is an idealized representation of reality that highlights some aspects and ignores </a:t>
            </a:r>
            <a:r>
              <a:rPr sz="2000"/>
              <a:t>others</a:t>
            </a:r>
            <a:r>
              <a:t>. </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15" name="Rectangle 13"/>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916" name="Freeform: Shape 15"/>
          <p:cNvSpPr/>
          <p:nvPr/>
        </p:nvSpPr>
        <p:spPr>
          <a:xfrm flipH="1" rot="18900000">
            <a:off x="-376156" y="-253672"/>
            <a:ext cx="1827640" cy="1376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5488"/>
                </a:moveTo>
                <a:lnTo>
                  <a:pt x="11669" y="0"/>
                </a:lnTo>
                <a:lnTo>
                  <a:pt x="21600" y="13181"/>
                </a:lnTo>
                <a:lnTo>
                  <a:pt x="21600" y="21600"/>
                </a:lnTo>
                <a:lnTo>
                  <a:pt x="0" y="21600"/>
                </a:lnTo>
                <a:close/>
              </a:path>
            </a:pathLst>
          </a:custGeom>
          <a:solidFill>
            <a:schemeClr val="accent1">
              <a:alpha val="30000"/>
            </a:schemeClr>
          </a:solidFill>
          <a:ln w="12700">
            <a:miter lim="400000"/>
          </a:ln>
        </p:spPr>
        <p:txBody>
          <a:bodyPr lIns="45718" tIns="45718" rIns="45718" bIns="45718" anchor="ctr"/>
          <a:lstStyle/>
          <a:p>
            <a:pPr algn="ctr">
              <a:defRPr>
                <a:solidFill>
                  <a:srgbClr val="FFFFFF"/>
                </a:solidFill>
              </a:defRPr>
            </a:pPr>
          </a:p>
        </p:txBody>
      </p:sp>
      <p:sp>
        <p:nvSpPr>
          <p:cNvPr id="917" name="Rectangle 17"/>
          <p:cNvSpPr/>
          <p:nvPr/>
        </p:nvSpPr>
        <p:spPr>
          <a:xfrm flipH="1" rot="18900000">
            <a:off x="891641" y="422145"/>
            <a:ext cx="645370" cy="645371"/>
          </a:xfrm>
          <a:prstGeom prst="rect">
            <a:avLst/>
          </a:prstGeom>
          <a:solidFill>
            <a:schemeClr val="accent1">
              <a:alpha val="30000"/>
            </a:schemeClr>
          </a:solidFill>
          <a:ln w="12700">
            <a:miter lim="400000"/>
          </a:ln>
        </p:spPr>
        <p:txBody>
          <a:bodyPr lIns="45718" tIns="45718" rIns="45718" bIns="45718" anchor="ctr"/>
          <a:lstStyle/>
          <a:p>
            <a:pPr algn="ctr">
              <a:defRPr>
                <a:solidFill>
                  <a:srgbClr val="FFFFFF"/>
                </a:solidFill>
              </a:defRPr>
            </a:pPr>
          </a:p>
        </p:txBody>
      </p:sp>
      <p:sp>
        <p:nvSpPr>
          <p:cNvPr id="918" name="Rectangle 19"/>
          <p:cNvSpPr/>
          <p:nvPr/>
        </p:nvSpPr>
        <p:spPr>
          <a:xfrm flipH="1" rot="18900000">
            <a:off x="10043482" y="655140"/>
            <a:ext cx="687474" cy="687472"/>
          </a:xfrm>
          <a:prstGeom prst="rect">
            <a:avLst/>
          </a:prstGeom>
          <a:solidFill>
            <a:schemeClr val="accent4">
              <a:alpha val="30000"/>
            </a:schemeClr>
          </a:solidFill>
          <a:ln w="12700">
            <a:miter lim="400000"/>
          </a:ln>
        </p:spPr>
        <p:txBody>
          <a:bodyPr lIns="45718" tIns="45718" rIns="45718" bIns="45718" anchor="ctr"/>
          <a:lstStyle/>
          <a:p>
            <a:pPr algn="ctr">
              <a:defRPr>
                <a:solidFill>
                  <a:srgbClr val="FFFFFF"/>
                </a:solidFill>
              </a:defRPr>
            </a:pPr>
          </a:p>
        </p:txBody>
      </p:sp>
      <p:sp>
        <p:nvSpPr>
          <p:cNvPr id="919" name="Freeform: Shape 21"/>
          <p:cNvSpPr/>
          <p:nvPr/>
        </p:nvSpPr>
        <p:spPr>
          <a:xfrm flipH="1" rot="10800000">
            <a:off x="9356642" y="0"/>
            <a:ext cx="2835358" cy="148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11829" y="0"/>
                </a:lnTo>
                <a:lnTo>
                  <a:pt x="21600" y="17843"/>
                </a:lnTo>
                <a:close/>
              </a:path>
            </a:pathLst>
          </a:custGeom>
          <a:solidFill>
            <a:schemeClr val="accent4">
              <a:alpha val="30000"/>
            </a:schemeClr>
          </a:solidFill>
          <a:ln w="12700">
            <a:miter lim="400000"/>
          </a:ln>
        </p:spPr>
        <p:txBody>
          <a:bodyPr lIns="45718" tIns="45718" rIns="45718" bIns="45718" anchor="ctr"/>
          <a:lstStyle/>
          <a:p>
            <a:pPr algn="ctr">
              <a:defRPr>
                <a:solidFill>
                  <a:srgbClr val="FFFFFF"/>
                </a:solidFill>
              </a:defRPr>
            </a:pPr>
          </a:p>
        </p:txBody>
      </p:sp>
      <p:sp>
        <p:nvSpPr>
          <p:cNvPr id="920" name="Isosceles Triangle 23"/>
          <p:cNvSpPr/>
          <p:nvPr/>
        </p:nvSpPr>
        <p:spPr>
          <a:xfrm flipH="1">
            <a:off x="7976344" y="6115501"/>
            <a:ext cx="1494515" cy="742499"/>
          </a:xfrm>
          <a:prstGeom prst="triangle">
            <a:avLst/>
          </a:prstGeom>
          <a:solidFill>
            <a:schemeClr val="accent1">
              <a:alpha val="30000"/>
            </a:schemeClr>
          </a:solidFill>
          <a:ln w="12700">
            <a:miter lim="400000"/>
          </a:ln>
        </p:spPr>
        <p:txBody>
          <a:bodyPr lIns="45718" tIns="45718" rIns="45718" bIns="45718" anchor="ctr"/>
          <a:lstStyle/>
          <a:p>
            <a:pPr algn="ctr">
              <a:defRPr>
                <a:solidFill>
                  <a:srgbClr val="FFFFFF"/>
                </a:solidFill>
              </a:defRPr>
            </a:pPr>
          </a:p>
        </p:txBody>
      </p:sp>
      <p:pic>
        <p:nvPicPr>
          <p:cNvPr id="921" name="Picture 2" descr="Picture 2"/>
          <p:cNvPicPr>
            <a:picLocks noChangeAspect="1"/>
          </p:cNvPicPr>
          <p:nvPr/>
        </p:nvPicPr>
        <p:blipFill>
          <a:blip r:embed="rId3">
            <a:extLst/>
          </a:blip>
          <a:stretch>
            <a:fillRect/>
          </a:stretch>
        </p:blipFill>
        <p:spPr>
          <a:xfrm>
            <a:off x="1500015" y="643467"/>
            <a:ext cx="9191970" cy="5858613"/>
          </a:xfrm>
          <a:prstGeom prst="rect">
            <a:avLst/>
          </a:prstGeom>
          <a:ln w="12700">
            <a:miter lim="400000"/>
          </a:ln>
        </p:spPr>
      </p:pic>
      <p:sp>
        <p:nvSpPr>
          <p:cNvPr id="922" name="Isosceles Triangle 25"/>
          <p:cNvSpPr/>
          <p:nvPr/>
        </p:nvSpPr>
        <p:spPr>
          <a:xfrm flipH="1">
            <a:off x="7604080" y="6453142"/>
            <a:ext cx="814904" cy="404858"/>
          </a:xfrm>
          <a:prstGeom prst="triangle">
            <a:avLst/>
          </a:prstGeom>
          <a:solidFill>
            <a:schemeClr val="accent1">
              <a:alpha val="30000"/>
            </a:schemeClr>
          </a:solidFill>
          <a:ln w="12700">
            <a:miter lim="400000"/>
          </a:ln>
        </p:spPr>
        <p:txBody>
          <a:bodyPr lIns="45718" tIns="45718" rIns="45718" bIns="45718" anchor="ctr"/>
          <a:lstStyle/>
          <a:p>
            <a:pPr algn="ctr">
              <a:defRPr>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48" name="Picture 12" descr="Picture 12"/>
          <p:cNvPicPr>
            <a:picLocks noChangeAspect="1"/>
          </p:cNvPicPr>
          <p:nvPr/>
        </p:nvPicPr>
        <p:blipFill>
          <a:blip r:embed="rId2">
            <a:extLst/>
          </a:blip>
          <a:srcRect l="0" t="0" r="9091" b="23390"/>
          <a:stretch>
            <a:fillRect/>
          </a:stretch>
        </p:blipFill>
        <p:spPr>
          <a:xfrm>
            <a:off x="19" y="9"/>
            <a:ext cx="12191983" cy="6857992"/>
          </a:xfrm>
          <a:prstGeom prst="rect">
            <a:avLst/>
          </a:prstGeom>
          <a:ln w="12700">
            <a:miter lim="400000"/>
          </a:ln>
        </p:spPr>
      </p:pic>
      <p:sp>
        <p:nvSpPr>
          <p:cNvPr id="349" name="Rectangle 37"/>
          <p:cNvSpPr/>
          <p:nvPr/>
        </p:nvSpPr>
        <p:spPr>
          <a:xfrm>
            <a:off x="0" y="0"/>
            <a:ext cx="12192000" cy="6858000"/>
          </a:xfrm>
          <a:prstGeom prst="rect">
            <a:avLst/>
          </a:prstGeom>
          <a:gradFill>
            <a:gsLst>
              <a:gs pos="10000">
                <a:srgbClr val="E7E6E6">
                  <a:alpha val="68000"/>
                </a:srgbClr>
              </a:gs>
              <a:gs pos="85000">
                <a:srgbClr val="E7E6E6">
                  <a:alpha val="97000"/>
                </a:srgbClr>
              </a:gs>
            </a:gsLst>
            <a:path path="circle">
              <a:fillToRect l="37721" t="-19636" r="62278" b="119636"/>
            </a:path>
          </a:gradFill>
          <a:ln w="12700">
            <a:miter lim="400000"/>
          </a:ln>
        </p:spPr>
        <p:txBody>
          <a:bodyPr lIns="45718" tIns="45718" rIns="45718" bIns="45718" anchor="ctr"/>
          <a:lstStyle/>
          <a:p>
            <a:pPr algn="ctr">
              <a:defRPr>
                <a:solidFill>
                  <a:srgbClr val="FFFFFF"/>
                </a:solidFill>
              </a:defRPr>
            </a:pPr>
          </a:p>
        </p:txBody>
      </p:sp>
      <p:sp>
        <p:nvSpPr>
          <p:cNvPr id="350" name="标题 1"/>
          <p:cNvSpPr txBox="1"/>
          <p:nvPr>
            <p:ph type="title"/>
          </p:nvPr>
        </p:nvSpPr>
        <p:spPr>
          <a:prstGeom prst="rect">
            <a:avLst/>
          </a:prstGeom>
        </p:spPr>
        <p:txBody>
          <a:bodyPr/>
          <a:lstStyle>
            <a:lvl1pPr>
              <a:defRPr>
                <a:latin typeface="华文细黑"/>
                <a:ea typeface="华文细黑"/>
                <a:cs typeface="华文细黑"/>
                <a:sym typeface="华文细黑"/>
              </a:defRPr>
            </a:lvl1pPr>
          </a:lstStyle>
          <a:p>
            <a:pPr/>
            <a:r>
              <a:t>Causal AI: 信息视角下因果理论</a:t>
            </a:r>
          </a:p>
        </p:txBody>
      </p:sp>
      <p:sp>
        <p:nvSpPr>
          <p:cNvPr id="351" name="正文"/>
          <p:cNvSpPr txBox="1"/>
          <p:nvPr>
            <p:ph type="body" idx="1"/>
          </p:nvPr>
        </p:nvSpPr>
        <p:spPr>
          <a:prstGeom prst="rect">
            <a:avLst/>
          </a:prstGeom>
        </p:spPr>
        <p:txBody>
          <a:bodyPr/>
          <a:lstStyle/>
          <a:p>
            <a:pPr/>
          </a:p>
        </p:txBody>
      </p:sp>
      <p:grpSp>
        <p:nvGrpSpPr>
          <p:cNvPr id="370" name="图示 11"/>
          <p:cNvGrpSpPr/>
          <p:nvPr/>
        </p:nvGrpSpPr>
        <p:grpSpPr>
          <a:xfrm>
            <a:off x="838199" y="1814270"/>
            <a:ext cx="10515602" cy="4587506"/>
            <a:chOff x="0" y="0"/>
            <a:chExt cx="10515600" cy="4587505"/>
          </a:xfrm>
        </p:grpSpPr>
        <p:sp>
          <p:nvSpPr>
            <p:cNvPr id="352" name="矩形"/>
            <p:cNvSpPr/>
            <p:nvPr/>
          </p:nvSpPr>
          <p:spPr>
            <a:xfrm>
              <a:off x="0" y="565583"/>
              <a:ext cx="10515601" cy="478801"/>
            </a:xfrm>
            <a:prstGeom prst="rect">
              <a:avLst/>
            </a:prstGeom>
            <a:solidFill>
              <a:srgbClr val="FFFFFF">
                <a:alpha val="90000"/>
              </a:srgbClr>
            </a:solidFill>
            <a:ln w="6350" cap="flat">
              <a:solidFill>
                <a:schemeClr val="accent6"/>
              </a:solidFill>
              <a:prstDash val="solid"/>
              <a:miter lim="800000"/>
            </a:ln>
            <a:effectLst/>
          </p:spPr>
          <p:txBody>
            <a:bodyPr wrap="square" lIns="45718" tIns="45718" rIns="45718" bIns="45718" numCol="1" anchor="t">
              <a:noAutofit/>
            </a:bodyPr>
            <a:lstStyle/>
            <a:p>
              <a:pPr/>
            </a:p>
          </p:txBody>
        </p:sp>
        <p:grpSp>
          <p:nvGrpSpPr>
            <p:cNvPr id="355" name="成组"/>
            <p:cNvGrpSpPr/>
            <p:nvPr/>
          </p:nvGrpSpPr>
          <p:grpSpPr>
            <a:xfrm>
              <a:off x="3434" y="-1"/>
              <a:ext cx="7360924" cy="560883"/>
              <a:chOff x="0" y="0"/>
              <a:chExt cx="7360922" cy="560882"/>
            </a:xfrm>
          </p:grpSpPr>
          <p:sp>
            <p:nvSpPr>
              <p:cNvPr id="353" name="圆角矩形"/>
              <p:cNvSpPr/>
              <p:nvPr/>
            </p:nvSpPr>
            <p:spPr>
              <a:xfrm>
                <a:off x="0" y="-1"/>
                <a:ext cx="7360923" cy="560884"/>
              </a:xfrm>
              <a:prstGeom prst="roundRect">
                <a:avLst>
                  <a:gd name="adj" fmla="val 16667"/>
                </a:avLst>
              </a:prstGeom>
              <a:gradFill flip="none" rotWithShape="1">
                <a:gsLst>
                  <a:gs pos="0">
                    <a:srgbClr val="80B860"/>
                  </a:gs>
                  <a:gs pos="50000">
                    <a:srgbClr val="6FB242"/>
                  </a:gs>
                  <a:gs pos="100000">
                    <a:srgbClr val="61A236"/>
                  </a:gs>
                </a:gsLst>
                <a:lin ang="5400000" scaled="0"/>
              </a:gradFill>
              <a:ln w="12700" cap="flat">
                <a:noFill/>
                <a:miter lim="400000"/>
              </a:ln>
              <a:effectLst/>
            </p:spPr>
            <p:txBody>
              <a:bodyPr wrap="square" lIns="45718" tIns="45718" rIns="45718" bIns="45718" numCol="1" anchor="ctr">
                <a:noAutofit/>
              </a:bodyPr>
              <a:lstStyle/>
              <a:p>
                <a:pPr defTabSz="844550">
                  <a:lnSpc>
                    <a:spcPct val="90000"/>
                  </a:lnSpc>
                  <a:spcBef>
                    <a:spcPts val="700"/>
                  </a:spcBef>
                  <a:defRPr sz="1900">
                    <a:solidFill>
                      <a:srgbClr val="FFFFFF"/>
                    </a:solidFill>
                  </a:defRPr>
                </a:pPr>
              </a:p>
            </p:txBody>
          </p:sp>
          <p:sp>
            <p:nvSpPr>
              <p:cNvPr id="354" name="人工智能简介"/>
              <p:cNvSpPr txBox="1"/>
              <p:nvPr/>
            </p:nvSpPr>
            <p:spPr>
              <a:xfrm>
                <a:off x="27379" y="115339"/>
                <a:ext cx="7306166" cy="330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844550">
                  <a:lnSpc>
                    <a:spcPct val="90000"/>
                  </a:lnSpc>
                  <a:spcBef>
                    <a:spcPts val="700"/>
                  </a:spcBef>
                  <a:defRPr sz="1900">
                    <a:solidFill>
                      <a:srgbClr val="FFFFFF"/>
                    </a:solidFill>
                  </a:defRPr>
                </a:lvl1pPr>
              </a:lstStyle>
              <a:p>
                <a:pPr/>
                <a:r>
                  <a:t>人工智能简介</a:t>
                </a:r>
              </a:p>
            </p:txBody>
          </p:sp>
        </p:grpSp>
        <p:sp>
          <p:nvSpPr>
            <p:cNvPr id="356" name="矩形"/>
            <p:cNvSpPr/>
            <p:nvPr/>
          </p:nvSpPr>
          <p:spPr>
            <a:xfrm>
              <a:off x="0" y="1427422"/>
              <a:ext cx="10515601" cy="478802"/>
            </a:xfrm>
            <a:prstGeom prst="rect">
              <a:avLst/>
            </a:prstGeom>
            <a:solidFill>
              <a:srgbClr val="FFFFFF">
                <a:alpha val="90000"/>
              </a:srgbClr>
            </a:solidFill>
            <a:ln w="6350" cap="flat">
              <a:solidFill>
                <a:schemeClr val="accent6"/>
              </a:solidFill>
              <a:prstDash val="solid"/>
              <a:miter lim="800000"/>
            </a:ln>
            <a:effectLst/>
          </p:spPr>
          <p:txBody>
            <a:bodyPr wrap="square" lIns="45718" tIns="45718" rIns="45718" bIns="45718" numCol="1" anchor="t">
              <a:noAutofit/>
            </a:bodyPr>
            <a:lstStyle/>
            <a:p>
              <a:pPr/>
            </a:p>
          </p:txBody>
        </p:sp>
        <p:grpSp>
          <p:nvGrpSpPr>
            <p:cNvPr id="359" name="成组"/>
            <p:cNvGrpSpPr/>
            <p:nvPr/>
          </p:nvGrpSpPr>
          <p:grpSpPr>
            <a:xfrm>
              <a:off x="3434" y="957039"/>
              <a:ext cx="7360924" cy="560883"/>
              <a:chOff x="0" y="0"/>
              <a:chExt cx="7360922" cy="560882"/>
            </a:xfrm>
          </p:grpSpPr>
          <p:sp>
            <p:nvSpPr>
              <p:cNvPr id="357" name="圆角矩形"/>
              <p:cNvSpPr/>
              <p:nvPr/>
            </p:nvSpPr>
            <p:spPr>
              <a:xfrm>
                <a:off x="0" y="-1"/>
                <a:ext cx="7360923" cy="560884"/>
              </a:xfrm>
              <a:prstGeom prst="roundRect">
                <a:avLst>
                  <a:gd name="adj" fmla="val 16667"/>
                </a:avLst>
              </a:prstGeom>
              <a:gradFill flip="none" rotWithShape="1">
                <a:gsLst>
                  <a:gs pos="0">
                    <a:srgbClr val="80B860"/>
                  </a:gs>
                  <a:gs pos="50000">
                    <a:srgbClr val="6FB242"/>
                  </a:gs>
                  <a:gs pos="100000">
                    <a:srgbClr val="61A236"/>
                  </a:gs>
                </a:gsLst>
                <a:lin ang="5400000" scaled="0"/>
              </a:gradFill>
              <a:ln w="12700" cap="flat">
                <a:noFill/>
                <a:miter lim="400000"/>
              </a:ln>
              <a:effectLst/>
            </p:spPr>
            <p:txBody>
              <a:bodyPr wrap="square" lIns="45718" tIns="45718" rIns="45718" bIns="45718" numCol="1" anchor="ctr">
                <a:noAutofit/>
              </a:bodyPr>
              <a:lstStyle/>
              <a:p>
                <a:pPr defTabSz="844550">
                  <a:lnSpc>
                    <a:spcPct val="90000"/>
                  </a:lnSpc>
                  <a:spcBef>
                    <a:spcPts val="700"/>
                  </a:spcBef>
                  <a:defRPr sz="1900">
                    <a:solidFill>
                      <a:srgbClr val="FFFFFF"/>
                    </a:solidFill>
                  </a:defRPr>
                </a:pPr>
              </a:p>
            </p:txBody>
          </p:sp>
          <p:sp>
            <p:nvSpPr>
              <p:cNvPr id="358" name="因果革命"/>
              <p:cNvSpPr txBox="1"/>
              <p:nvPr/>
            </p:nvSpPr>
            <p:spPr>
              <a:xfrm>
                <a:off x="27379" y="116927"/>
                <a:ext cx="7306166" cy="327026"/>
              </a:xfrm>
              <a:prstGeom prst="rect">
                <a:avLst/>
              </a:prstGeom>
              <a:gradFill flip="none" rotWithShape="1">
                <a:gsLst>
                  <a:gs pos="0">
                    <a:srgbClr val="499CE7"/>
                  </a:gs>
                  <a:gs pos="100000">
                    <a:schemeClr val="accent5">
                      <a:hueOff val="329330"/>
                      <a:satOff val="40776"/>
                      <a:lumOff val="24655"/>
                    </a:schemeClr>
                  </a:gs>
                </a:gsLst>
                <a:lin ang="16200000" scaled="0"/>
              </a:gradFill>
              <a:ln w="9525" cap="flat">
                <a:solidFill>
                  <a:srgbClr val="5698D3"/>
                </a:solidFill>
                <a:prstDash val="solid"/>
                <a:round/>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a:solidFill>
                      <a:srgbClr val="FFFFFF"/>
                    </a:solidFill>
                  </a:defRPr>
                </a:lvl1pPr>
              </a:lstStyle>
              <a:p>
                <a:pPr/>
                <a:r>
                  <a:t>因果革命</a:t>
                </a:r>
              </a:p>
            </p:txBody>
          </p:sp>
        </p:grpSp>
        <p:grpSp>
          <p:nvGrpSpPr>
            <p:cNvPr id="362" name="成组"/>
            <p:cNvGrpSpPr/>
            <p:nvPr/>
          </p:nvGrpSpPr>
          <p:grpSpPr>
            <a:xfrm>
              <a:off x="0" y="2289261"/>
              <a:ext cx="10515601" cy="1436404"/>
              <a:chOff x="0" y="0"/>
              <a:chExt cx="10515600" cy="1436403"/>
            </a:xfrm>
          </p:grpSpPr>
          <p:sp>
            <p:nvSpPr>
              <p:cNvPr id="360" name="矩形"/>
              <p:cNvSpPr/>
              <p:nvPr/>
            </p:nvSpPr>
            <p:spPr>
              <a:xfrm>
                <a:off x="0" y="-1"/>
                <a:ext cx="10515601" cy="1436404"/>
              </a:xfrm>
              <a:prstGeom prst="rect">
                <a:avLst/>
              </a:prstGeom>
              <a:solidFill>
                <a:srgbClr val="FFFFFF">
                  <a:alpha val="90000"/>
                </a:srgbClr>
              </a:solidFill>
              <a:ln w="6350" cap="flat">
                <a:solidFill>
                  <a:schemeClr val="accent6"/>
                </a:solidFill>
                <a:prstDash val="solid"/>
                <a:miter lim="800000"/>
              </a:ln>
              <a:effectLst/>
            </p:spPr>
            <p:txBody>
              <a:bodyPr wrap="square" lIns="45718" tIns="45718" rIns="45718" bIns="45718" numCol="1" anchor="t">
                <a:noAutofit/>
              </a:bodyPr>
              <a:lstStyle/>
              <a:p>
                <a:pPr defTabSz="844550">
                  <a:lnSpc>
                    <a:spcPct val="90000"/>
                  </a:lnSpc>
                  <a:spcBef>
                    <a:spcPts val="300"/>
                  </a:spcBef>
                  <a:defRPr sz="1900"/>
                </a:pPr>
              </a:p>
            </p:txBody>
          </p:sp>
          <p:sp>
            <p:nvSpPr>
              <p:cNvPr id="361" name="Causality as Information transfer…"/>
              <p:cNvSpPr txBox="1"/>
              <p:nvPr/>
            </p:nvSpPr>
            <p:spPr>
              <a:xfrm>
                <a:off x="0" y="0"/>
                <a:ext cx="10515601" cy="11224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5128" tIns="135128" rIns="135128" bIns="135128" numCol="1" anchor="t">
                <a:spAutoFit/>
              </a:bodyPr>
              <a:lstStyle/>
              <a:p>
                <a:pPr lvl="1" marL="171449" indent="-171449" defTabSz="844550">
                  <a:lnSpc>
                    <a:spcPct val="90000"/>
                  </a:lnSpc>
                  <a:spcBef>
                    <a:spcPts val="300"/>
                  </a:spcBef>
                  <a:buSzPct val="100000"/>
                  <a:buChar char="•"/>
                  <a:defRPr sz="1900"/>
                </a:pPr>
                <a:r>
                  <a:t> Causality as Information transfer</a:t>
                </a:r>
              </a:p>
              <a:p>
                <a:pPr lvl="1" marL="171449" indent="-171449" defTabSz="844550">
                  <a:lnSpc>
                    <a:spcPct val="90000"/>
                  </a:lnSpc>
                  <a:spcBef>
                    <a:spcPts val="300"/>
                  </a:spcBef>
                  <a:buSzPct val="100000"/>
                  <a:buChar char="•"/>
                  <a:defRPr sz="1900"/>
                </a:pPr>
                <a:r>
                  <a:t> do intervention &amp; info intervention</a:t>
                </a:r>
              </a:p>
              <a:p>
                <a:pPr lvl="1" marL="171449" indent="-171449" defTabSz="844550">
                  <a:lnSpc>
                    <a:spcPct val="90000"/>
                  </a:lnSpc>
                  <a:spcBef>
                    <a:spcPts val="300"/>
                  </a:spcBef>
                  <a:buSzPct val="100000"/>
                  <a:buChar char="•"/>
                  <a:defRPr sz="1900"/>
                </a:pPr>
                <a:r>
                  <a:t> Info Causal Models</a:t>
                </a:r>
              </a:p>
            </p:txBody>
          </p:sp>
        </p:grpSp>
        <p:grpSp>
          <p:nvGrpSpPr>
            <p:cNvPr id="365" name="成组"/>
            <p:cNvGrpSpPr/>
            <p:nvPr/>
          </p:nvGrpSpPr>
          <p:grpSpPr>
            <a:xfrm>
              <a:off x="3434" y="1807288"/>
              <a:ext cx="7360924" cy="560883"/>
              <a:chOff x="0" y="0"/>
              <a:chExt cx="7360922" cy="560882"/>
            </a:xfrm>
          </p:grpSpPr>
          <p:sp>
            <p:nvSpPr>
              <p:cNvPr id="363" name="圆角矩形"/>
              <p:cNvSpPr/>
              <p:nvPr/>
            </p:nvSpPr>
            <p:spPr>
              <a:xfrm>
                <a:off x="0" y="-1"/>
                <a:ext cx="7360923" cy="560884"/>
              </a:xfrm>
              <a:prstGeom prst="roundRect">
                <a:avLst>
                  <a:gd name="adj" fmla="val 16667"/>
                </a:avLst>
              </a:prstGeom>
              <a:gradFill flip="none" rotWithShape="1">
                <a:gsLst>
                  <a:gs pos="0">
                    <a:srgbClr val="80B860"/>
                  </a:gs>
                  <a:gs pos="50000">
                    <a:srgbClr val="6FB242"/>
                  </a:gs>
                  <a:gs pos="100000">
                    <a:srgbClr val="61A236"/>
                  </a:gs>
                </a:gsLst>
                <a:lin ang="5400000" scaled="0"/>
              </a:gradFill>
              <a:ln w="12700" cap="flat">
                <a:noFill/>
                <a:miter lim="400000"/>
              </a:ln>
              <a:effectLst/>
            </p:spPr>
            <p:txBody>
              <a:bodyPr wrap="square" lIns="45718" tIns="45718" rIns="45718" bIns="45718" numCol="1" anchor="ctr">
                <a:noAutofit/>
              </a:bodyPr>
              <a:lstStyle/>
              <a:p>
                <a:pPr defTabSz="844550">
                  <a:lnSpc>
                    <a:spcPct val="90000"/>
                  </a:lnSpc>
                  <a:spcBef>
                    <a:spcPts val="700"/>
                  </a:spcBef>
                  <a:defRPr sz="1900">
                    <a:solidFill>
                      <a:srgbClr val="FFFFFF"/>
                    </a:solidFill>
                  </a:defRPr>
                </a:pPr>
              </a:p>
            </p:txBody>
          </p:sp>
          <p:sp>
            <p:nvSpPr>
              <p:cNvPr id="364" name="信息因果模型"/>
              <p:cNvSpPr txBox="1"/>
              <p:nvPr/>
            </p:nvSpPr>
            <p:spPr>
              <a:xfrm>
                <a:off x="27379" y="115339"/>
                <a:ext cx="7306166" cy="330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844550">
                  <a:lnSpc>
                    <a:spcPct val="90000"/>
                  </a:lnSpc>
                  <a:spcBef>
                    <a:spcPts val="700"/>
                  </a:spcBef>
                  <a:defRPr sz="1900">
                    <a:solidFill>
                      <a:srgbClr val="FFFFFF"/>
                    </a:solidFill>
                  </a:defRPr>
                </a:lvl1pPr>
              </a:lstStyle>
              <a:p>
                <a:pPr/>
                <a:r>
                  <a:t>信息因果模型</a:t>
                </a:r>
              </a:p>
            </p:txBody>
          </p:sp>
        </p:grpSp>
        <p:sp>
          <p:nvSpPr>
            <p:cNvPr id="366" name="矩形"/>
            <p:cNvSpPr/>
            <p:nvPr/>
          </p:nvSpPr>
          <p:spPr>
            <a:xfrm>
              <a:off x="0" y="4108703"/>
              <a:ext cx="10515601" cy="478802"/>
            </a:xfrm>
            <a:prstGeom prst="rect">
              <a:avLst/>
            </a:prstGeom>
            <a:solidFill>
              <a:srgbClr val="FFFFFF">
                <a:alpha val="90000"/>
              </a:srgbClr>
            </a:solidFill>
            <a:ln w="6350" cap="flat">
              <a:solidFill>
                <a:schemeClr val="accent6"/>
              </a:solidFill>
              <a:prstDash val="solid"/>
              <a:miter lim="800000"/>
            </a:ln>
            <a:effectLst/>
          </p:spPr>
          <p:txBody>
            <a:bodyPr wrap="square" lIns="45718" tIns="45718" rIns="45718" bIns="45718" numCol="1" anchor="t">
              <a:noAutofit/>
            </a:bodyPr>
            <a:lstStyle/>
            <a:p>
              <a:pPr/>
            </a:p>
          </p:txBody>
        </p:sp>
        <p:grpSp>
          <p:nvGrpSpPr>
            <p:cNvPr id="369" name="成组"/>
            <p:cNvGrpSpPr/>
            <p:nvPr/>
          </p:nvGrpSpPr>
          <p:grpSpPr>
            <a:xfrm>
              <a:off x="3434" y="3614576"/>
              <a:ext cx="7360924" cy="560883"/>
              <a:chOff x="0" y="0"/>
              <a:chExt cx="7360922" cy="560882"/>
            </a:xfrm>
          </p:grpSpPr>
          <p:sp>
            <p:nvSpPr>
              <p:cNvPr id="367" name="圆角矩形"/>
              <p:cNvSpPr/>
              <p:nvPr/>
            </p:nvSpPr>
            <p:spPr>
              <a:xfrm>
                <a:off x="0" y="-1"/>
                <a:ext cx="7360923" cy="560884"/>
              </a:xfrm>
              <a:prstGeom prst="roundRect">
                <a:avLst>
                  <a:gd name="adj" fmla="val 16667"/>
                </a:avLst>
              </a:prstGeom>
              <a:gradFill flip="none" rotWithShape="1">
                <a:gsLst>
                  <a:gs pos="0">
                    <a:srgbClr val="80B860"/>
                  </a:gs>
                  <a:gs pos="50000">
                    <a:srgbClr val="6FB242"/>
                  </a:gs>
                  <a:gs pos="100000">
                    <a:srgbClr val="61A236"/>
                  </a:gs>
                </a:gsLst>
                <a:lin ang="5400000" scaled="0"/>
              </a:gradFill>
              <a:ln w="12700" cap="flat">
                <a:noFill/>
                <a:miter lim="400000"/>
              </a:ln>
              <a:effectLst/>
            </p:spPr>
            <p:txBody>
              <a:bodyPr wrap="square" lIns="45718" tIns="45718" rIns="45718" bIns="45718" numCol="1" anchor="ctr">
                <a:noAutofit/>
              </a:bodyPr>
              <a:lstStyle/>
              <a:p>
                <a:pPr defTabSz="844550">
                  <a:lnSpc>
                    <a:spcPct val="90000"/>
                  </a:lnSpc>
                  <a:spcBef>
                    <a:spcPts val="700"/>
                  </a:spcBef>
                  <a:defRPr sz="1900">
                    <a:solidFill>
                      <a:srgbClr val="FFFFFF"/>
                    </a:solidFill>
                  </a:defRPr>
                </a:pPr>
              </a:p>
            </p:txBody>
          </p:sp>
          <p:sp>
            <p:nvSpPr>
              <p:cNvPr id="368" name="思考和展望 CausalAI"/>
              <p:cNvSpPr txBox="1"/>
              <p:nvPr/>
            </p:nvSpPr>
            <p:spPr>
              <a:xfrm>
                <a:off x="27379" y="115340"/>
                <a:ext cx="7306166" cy="330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844550">
                  <a:lnSpc>
                    <a:spcPct val="90000"/>
                  </a:lnSpc>
                  <a:spcBef>
                    <a:spcPts val="700"/>
                  </a:spcBef>
                  <a:defRPr sz="1900">
                    <a:solidFill>
                      <a:srgbClr val="FFFFFF"/>
                    </a:solidFill>
                  </a:defRPr>
                </a:lvl1pPr>
              </a:lstStyle>
              <a:p>
                <a:pPr/>
                <a:r>
                  <a:t>思考和展望 CausalAI</a:t>
                </a:r>
              </a:p>
            </p:txBody>
          </p:sp>
        </p:gr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6" name="Title 1"/>
          <p:cNvSpPr txBox="1"/>
          <p:nvPr>
            <p:ph type="title"/>
          </p:nvPr>
        </p:nvSpPr>
        <p:spPr>
          <a:xfrm>
            <a:off x="838200" y="365124"/>
            <a:ext cx="10515600" cy="5581263"/>
          </a:xfrm>
          <a:prstGeom prst="rect">
            <a:avLst/>
          </a:prstGeom>
        </p:spPr>
        <p:txBody>
          <a:bodyPr/>
          <a:lstStyle/>
          <a:p>
            <a:pPr>
              <a:lnSpc>
                <a:spcPct val="100000"/>
              </a:lnSpc>
              <a:defRPr sz="2800"/>
            </a:pPr>
            <a:r>
              <a:t>I expect that going forward, causality will play a major role in taking representation learning to the next level, moving beyond the representation of statistical dependence structures towards models that support intervention, planning, and reasoning, realizing Konrad Lorenz’ notion of thinking as acting in an imagined space.  </a:t>
            </a:r>
            <a:br/>
            <a:r>
              <a:t>                                                            — Bernhard Scholkopf</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8" name="Rectangle 7"/>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929" name="Rectangle 9"/>
          <p:cNvSpPr/>
          <p:nvPr/>
        </p:nvSpPr>
        <p:spPr>
          <a:xfrm>
            <a:off x="3046" y="1084745"/>
            <a:ext cx="12188956" cy="3294211"/>
          </a:xfrm>
          <a:prstGeom prst="rect">
            <a:avLst/>
          </a:prstGeom>
          <a:gradFill>
            <a:gsLst>
              <a:gs pos="0">
                <a:srgbClr val="3965B5"/>
              </a:gs>
              <a:gs pos="25000">
                <a:srgbClr val="3965B5"/>
              </a:gs>
              <a:gs pos="94000">
                <a:srgbClr val="3B3838"/>
              </a:gs>
              <a:gs pos="100000">
                <a:srgbClr val="3B3838"/>
              </a:gs>
            </a:gsLst>
            <a:lin ang="4200000"/>
          </a:gradFill>
          <a:ln w="12700">
            <a:miter lim="400000"/>
          </a:ln>
        </p:spPr>
        <p:txBody>
          <a:bodyPr lIns="45718" tIns="45718" rIns="45718" bIns="45718" anchor="ctr"/>
          <a:lstStyle/>
          <a:p>
            <a:pPr algn="ctr">
              <a:defRPr>
                <a:solidFill>
                  <a:srgbClr val="FFFFFF"/>
                </a:solidFill>
              </a:defRPr>
            </a:pPr>
          </a:p>
        </p:txBody>
      </p:sp>
      <p:pic>
        <p:nvPicPr>
          <p:cNvPr id="930" name="Picture 11" descr="Picture 11"/>
          <p:cNvPicPr>
            <a:picLocks noChangeAspect="1"/>
          </p:cNvPicPr>
          <p:nvPr/>
        </p:nvPicPr>
        <p:blipFill>
          <a:blip r:embed="rId2">
            <a:extLst/>
          </a:blip>
          <a:srcRect l="8235" t="0" r="8212" b="45500"/>
          <a:stretch>
            <a:fillRect/>
          </a:stretch>
        </p:blipFill>
        <p:spPr>
          <a:xfrm flipH="1" rot="10800000">
            <a:off x="-1" y="-1"/>
            <a:ext cx="12192001" cy="4473361"/>
          </a:xfrm>
          <a:prstGeom prst="rect">
            <a:avLst/>
          </a:prstGeom>
          <a:ln w="12700">
            <a:miter lim="400000"/>
          </a:ln>
        </p:spPr>
      </p:pic>
      <p:sp>
        <p:nvSpPr>
          <p:cNvPr id="931" name="Title 1"/>
          <p:cNvSpPr txBox="1"/>
          <p:nvPr>
            <p:ph type="title"/>
          </p:nvPr>
        </p:nvSpPr>
        <p:spPr>
          <a:xfrm>
            <a:off x="753925" y="2076450"/>
            <a:ext cx="10684151" cy="1345134"/>
          </a:xfrm>
          <a:prstGeom prst="rect">
            <a:avLst/>
          </a:prstGeom>
        </p:spPr>
        <p:txBody>
          <a:bodyPr anchor="ctr"/>
          <a:lstStyle>
            <a:lvl1pPr algn="ctr">
              <a:defRPr sz="5600">
                <a:solidFill>
                  <a:srgbClr val="FFFFFF"/>
                </a:solidFill>
              </a:defRPr>
            </a:lvl1pPr>
          </a:lstStyle>
          <a:p>
            <a:pPr/>
            <a:r>
              <a:t>Heros and Researchers</a:t>
            </a:r>
          </a:p>
        </p:txBody>
      </p:sp>
      <p:sp>
        <p:nvSpPr>
          <p:cNvPr id="932" name="Content Placeholder 2"/>
          <p:cNvSpPr txBox="1"/>
          <p:nvPr>
            <p:ph type="body" sz="quarter" idx="1"/>
          </p:nvPr>
        </p:nvSpPr>
        <p:spPr>
          <a:xfrm>
            <a:off x="1171573" y="4473359"/>
            <a:ext cx="9469215" cy="865641"/>
          </a:xfrm>
          <a:prstGeom prst="rect">
            <a:avLst/>
          </a:prstGeom>
        </p:spPr>
        <p:txBody>
          <a:bodyPr anchor="ctr"/>
          <a:lstStyle>
            <a:lvl1pPr algn="ctr">
              <a:defRPr sz="2800">
                <a:solidFill>
                  <a:srgbClr val="000000"/>
                </a:solidFill>
              </a:defRPr>
            </a:lvl1pPr>
          </a:lstStyle>
          <a:p>
            <a:pPr/>
            <a:r>
              <a:t>The way to Intelligence</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34" name="Rectangle 1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935" name="Title 1"/>
          <p:cNvSpPr txBox="1"/>
          <p:nvPr>
            <p:ph type="title"/>
          </p:nvPr>
        </p:nvSpPr>
        <p:spPr>
          <a:xfrm>
            <a:off x="627023" y="345745"/>
            <a:ext cx="6272788" cy="1545339"/>
          </a:xfrm>
          <a:prstGeom prst="rect">
            <a:avLst/>
          </a:prstGeom>
        </p:spPr>
        <p:txBody>
          <a:bodyPr anchor="b"/>
          <a:lstStyle>
            <a:lvl1pPr>
              <a:defRPr sz="5200"/>
            </a:lvl1pPr>
          </a:lstStyle>
          <a:p>
            <a:pPr/>
            <a:r>
              <a:t>Heros</a:t>
            </a:r>
          </a:p>
        </p:txBody>
      </p:sp>
      <p:sp>
        <p:nvSpPr>
          <p:cNvPr id="936" name="Rectangle 18"/>
          <p:cNvSpPr/>
          <p:nvPr/>
        </p:nvSpPr>
        <p:spPr>
          <a:xfrm rot="5400000">
            <a:off x="850391" y="363389"/>
            <a:ext cx="73154" cy="548641"/>
          </a:xfrm>
          <a:prstGeom prst="rect">
            <a:avLst/>
          </a:prstGeom>
          <a:solidFill>
            <a:schemeClr val="accent2"/>
          </a:solidFill>
          <a:ln w="12700">
            <a:miter lim="400000"/>
          </a:ln>
        </p:spPr>
        <p:txBody>
          <a:bodyPr lIns="45718" tIns="45718" rIns="45718" bIns="45718" anchor="ctr"/>
          <a:lstStyle/>
          <a:p>
            <a:pPr algn="ctr">
              <a:defRPr>
                <a:solidFill>
                  <a:srgbClr val="FFFFFF"/>
                </a:solidFill>
              </a:defRPr>
            </a:pPr>
          </a:p>
        </p:txBody>
      </p:sp>
      <p:pic>
        <p:nvPicPr>
          <p:cNvPr id="937" name="Picture 8" descr="Picture 8"/>
          <p:cNvPicPr>
            <a:picLocks noChangeAspect="1"/>
          </p:cNvPicPr>
          <p:nvPr/>
        </p:nvPicPr>
        <p:blipFill>
          <a:blip r:embed="rId3">
            <a:extLst/>
          </a:blip>
          <a:srcRect l="0" t="6582" r="0" b="21132"/>
          <a:stretch>
            <a:fillRect/>
          </a:stretch>
        </p:blipFill>
        <p:spPr>
          <a:xfrm>
            <a:off x="7684006" y="-1"/>
            <a:ext cx="4507994" cy="2240284"/>
          </a:xfrm>
          <a:prstGeom prst="rect">
            <a:avLst/>
          </a:prstGeom>
          <a:ln w="12700">
            <a:miter lim="400000"/>
          </a:ln>
        </p:spPr>
      </p:pic>
      <p:sp>
        <p:nvSpPr>
          <p:cNvPr id="938" name="Rectangle 20"/>
          <p:cNvSpPr/>
          <p:nvPr/>
        </p:nvSpPr>
        <p:spPr>
          <a:xfrm>
            <a:off x="621791" y="2935540"/>
            <a:ext cx="6217923" cy="18290"/>
          </a:xfrm>
          <a:prstGeom prst="rect">
            <a:avLst/>
          </a:prstGeom>
          <a:solidFill>
            <a:srgbClr val="D5D5D5"/>
          </a:solidFill>
          <a:ln w="12700">
            <a:miter lim="400000"/>
          </a:ln>
        </p:spPr>
        <p:txBody>
          <a:bodyPr lIns="45718" tIns="45718" rIns="45718" bIns="45718" anchor="ctr"/>
          <a:lstStyle/>
          <a:p>
            <a:pPr algn="ctr">
              <a:defRPr>
                <a:solidFill>
                  <a:srgbClr val="FFFFFF"/>
                </a:solidFill>
              </a:defRPr>
            </a:pPr>
          </a:p>
        </p:txBody>
      </p:sp>
      <p:sp>
        <p:nvSpPr>
          <p:cNvPr id="939" name="Content Placeholder 11"/>
          <p:cNvSpPr txBox="1"/>
          <p:nvPr>
            <p:ph type="body" sz="half" idx="1"/>
          </p:nvPr>
        </p:nvSpPr>
        <p:spPr>
          <a:xfrm>
            <a:off x="698910" y="2493205"/>
            <a:ext cx="6272788" cy="3285575"/>
          </a:xfrm>
          <a:prstGeom prst="rect">
            <a:avLst/>
          </a:prstGeom>
        </p:spPr>
        <p:txBody>
          <a:bodyPr/>
          <a:lstStyle/>
          <a:p>
            <a:pPr marL="0" indent="0">
              <a:lnSpc>
                <a:spcPct val="81000"/>
              </a:lnSpc>
              <a:buSzTx/>
              <a:buNone/>
              <a:defRPr sz="2200"/>
            </a:pPr>
          </a:p>
          <a:p>
            <a:pPr marL="0" indent="0">
              <a:lnSpc>
                <a:spcPct val="81000"/>
              </a:lnSpc>
              <a:buSzTx/>
              <a:buNone/>
              <a:defRPr sz="2600"/>
            </a:pPr>
            <a:r>
              <a:t>Stephen Wolfram:</a:t>
            </a:r>
          </a:p>
          <a:p>
            <a:pPr marL="342899" indent="-342899">
              <a:lnSpc>
                <a:spcPct val="81000"/>
              </a:lnSpc>
              <a:defRPr sz="1900"/>
            </a:pPr>
            <a:r>
              <a:t>计算万物理论</a:t>
            </a:r>
          </a:p>
          <a:p>
            <a:pPr marL="342899" indent="-342899">
              <a:lnSpc>
                <a:spcPct val="81000"/>
              </a:lnSpc>
              <a:defRPr sz="1900">
                <a:latin typeface="华文细黑"/>
                <a:ea typeface="华文细黑"/>
                <a:cs typeface="华文细黑"/>
                <a:sym typeface="华文细黑"/>
              </a:defRPr>
            </a:pPr>
            <a:r>
              <a:rPr u="sng">
                <a:solidFill>
                  <a:srgbClr val="0000FF"/>
                </a:solidFill>
                <a:uFill>
                  <a:solidFill>
                    <a:srgbClr val="0000FF"/>
                  </a:solidFill>
                </a:uFill>
                <a:hlinkClick r:id="rId4" invalidUrl="" action="" tgtFrame="" tooltip="" history="1" highlightClick="0" endSnd="0"/>
              </a:rPr>
              <a:t>宇宙是一个演化的超图网络,  超图对应因果不变性原理</a:t>
            </a:r>
          </a:p>
          <a:p>
            <a:pPr marL="0" indent="0">
              <a:lnSpc>
                <a:spcPct val="81000"/>
              </a:lnSpc>
              <a:buSzTx/>
              <a:buNone/>
              <a:defRPr sz="2600"/>
            </a:pPr>
            <a:r>
              <a:t>Max Tegmark:</a:t>
            </a:r>
          </a:p>
          <a:p>
            <a:pPr>
              <a:lnSpc>
                <a:spcPct val="81000"/>
              </a:lnSpc>
              <a:defRPr sz="2200"/>
            </a:pPr>
            <a:r>
              <a:t>Consciousness is a mathematical pattern</a:t>
            </a:r>
          </a:p>
          <a:p>
            <a:pPr>
              <a:lnSpc>
                <a:spcPct val="81000"/>
              </a:lnSpc>
              <a:defRPr sz="2200"/>
            </a:pPr>
            <a:r>
              <a:t>Life 3.0: Being Human in the Age of Artificial Intelligence</a:t>
            </a:r>
          </a:p>
        </p:txBody>
      </p:sp>
      <p:pic>
        <p:nvPicPr>
          <p:cNvPr id="940" name="Picture 4" descr="Picture 4"/>
          <p:cNvPicPr>
            <a:picLocks noChangeAspect="1"/>
          </p:cNvPicPr>
          <p:nvPr/>
        </p:nvPicPr>
        <p:blipFill>
          <a:blip r:embed="rId5">
            <a:extLst/>
          </a:blip>
          <a:srcRect l="0" t="6145" r="0" b="21569"/>
          <a:stretch>
            <a:fillRect/>
          </a:stretch>
        </p:blipFill>
        <p:spPr>
          <a:xfrm>
            <a:off x="7684006" y="2308859"/>
            <a:ext cx="4507994" cy="2240283"/>
          </a:xfrm>
          <a:prstGeom prst="rect">
            <a:avLst/>
          </a:prstGeom>
          <a:ln w="12700">
            <a:miter lim="400000"/>
          </a:ln>
        </p:spPr>
      </p:pic>
      <p:pic>
        <p:nvPicPr>
          <p:cNvPr id="941" name="Picture 6" descr="Picture 6"/>
          <p:cNvPicPr>
            <a:picLocks noChangeAspect="1"/>
          </p:cNvPicPr>
          <p:nvPr/>
        </p:nvPicPr>
        <p:blipFill>
          <a:blip r:embed="rId6">
            <a:extLst/>
          </a:blip>
          <a:srcRect l="0" t="0" r="2" b="11260"/>
          <a:stretch>
            <a:fillRect/>
          </a:stretch>
        </p:blipFill>
        <p:spPr>
          <a:xfrm>
            <a:off x="7684006" y="4617720"/>
            <a:ext cx="4507994" cy="2240280"/>
          </a:xfrm>
          <a:prstGeom prst="rect">
            <a:avLst/>
          </a:prstGeom>
          <a:ln w="12700">
            <a:miter lim="400000"/>
          </a:ln>
        </p:spPr>
      </p:pic>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45" name="Rectangle 3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946" name="Title 1"/>
          <p:cNvSpPr txBox="1"/>
          <p:nvPr>
            <p:ph type="title"/>
          </p:nvPr>
        </p:nvSpPr>
        <p:spPr>
          <a:xfrm>
            <a:off x="643465" y="321734"/>
            <a:ext cx="10905070" cy="1135737"/>
          </a:xfrm>
          <a:prstGeom prst="rect">
            <a:avLst/>
          </a:prstGeom>
        </p:spPr>
        <p:txBody>
          <a:bodyPr/>
          <a:lstStyle>
            <a:lvl1pPr>
              <a:defRPr sz="3600"/>
            </a:lvl1pPr>
          </a:lstStyle>
          <a:p>
            <a:pPr/>
            <a:r>
              <a:t>Yoshua Bengio</a:t>
            </a:r>
          </a:p>
        </p:txBody>
      </p:sp>
      <p:sp>
        <p:nvSpPr>
          <p:cNvPr id="947" name="Content Placeholder 2"/>
          <p:cNvSpPr txBox="1"/>
          <p:nvPr>
            <p:ph type="body" sz="quarter" idx="1"/>
          </p:nvPr>
        </p:nvSpPr>
        <p:spPr>
          <a:xfrm>
            <a:off x="729731" y="1380413"/>
            <a:ext cx="10897352" cy="1302852"/>
          </a:xfrm>
          <a:prstGeom prst="rect">
            <a:avLst/>
          </a:prstGeom>
        </p:spPr>
        <p:txBody>
          <a:bodyPr/>
          <a:lstStyle/>
          <a:p>
            <a:pPr marL="0" indent="0">
              <a:buSzTx/>
              <a:buNone/>
              <a:defRPr sz="2000"/>
            </a:pPr>
            <a:r>
              <a:t>It is no secret that </a:t>
            </a:r>
            <a:r>
              <a:rPr u="sng">
                <a:solidFill>
                  <a:srgbClr val="0000FF"/>
                </a:solidFill>
                <a:uFill>
                  <a:solidFill>
                    <a:srgbClr val="0000FF"/>
                  </a:solidFill>
                </a:uFill>
                <a:hlinkClick r:id="rId3" invalidUrl="" action="" tgtFrame="" tooltip="" history="1" highlightClick="0" endSnd="0"/>
              </a:rPr>
              <a:t>causality is one of the major shortcomings</a:t>
            </a:r>
            <a:r>
              <a:t> of current machine learning systems, which are centered around finding and matching patterns in data. Bengio believes that having deep learning systems that can compose and manipulate these named objects and semantic variables will help move us toward AI systems with causal structures.</a:t>
            </a:r>
          </a:p>
        </p:txBody>
      </p:sp>
      <p:sp>
        <p:nvSpPr>
          <p:cNvPr id="948" name="Rectangle 38"/>
          <p:cNvSpPr/>
          <p:nvPr/>
        </p:nvSpPr>
        <p:spPr>
          <a:xfrm rot="2700000">
            <a:off x="11052629" y="2120024"/>
            <a:ext cx="645370" cy="645370"/>
          </a:xfrm>
          <a:prstGeom prst="rect">
            <a:avLst/>
          </a:prstGeom>
          <a:solidFill>
            <a:schemeClr val="accent4">
              <a:alpha val="30000"/>
            </a:schemeClr>
          </a:solidFill>
          <a:ln w="12700">
            <a:miter lim="400000"/>
          </a:ln>
        </p:spPr>
        <p:txBody>
          <a:bodyPr lIns="45718" tIns="45718" rIns="45718" bIns="45718" anchor="ctr"/>
          <a:lstStyle/>
          <a:p>
            <a:pPr algn="ctr">
              <a:defRPr>
                <a:solidFill>
                  <a:srgbClr val="FFFFFF"/>
                </a:solidFill>
              </a:defRPr>
            </a:pPr>
          </a:p>
        </p:txBody>
      </p:sp>
      <p:sp>
        <p:nvSpPr>
          <p:cNvPr id="949" name="Isosceles Triangle 40"/>
          <p:cNvSpPr/>
          <p:nvPr/>
        </p:nvSpPr>
        <p:spPr>
          <a:xfrm rot="16200000">
            <a:off x="10289068" y="1343027"/>
            <a:ext cx="2532832" cy="1273034"/>
          </a:xfrm>
          <a:prstGeom prst="triangle">
            <a:avLst/>
          </a:prstGeom>
          <a:solidFill>
            <a:schemeClr val="accent4">
              <a:alpha val="30000"/>
            </a:schemeClr>
          </a:solidFill>
          <a:ln w="12700">
            <a:miter lim="400000"/>
          </a:ln>
        </p:spPr>
        <p:txBody>
          <a:bodyPr lIns="45718" tIns="45718" rIns="45718" bIns="45718" anchor="ctr"/>
          <a:lstStyle/>
          <a:p>
            <a:pPr algn="ctr">
              <a:defRPr>
                <a:solidFill>
                  <a:srgbClr val="FFFFFF"/>
                </a:solidFill>
              </a:defRPr>
            </a:pPr>
          </a:p>
        </p:txBody>
      </p:sp>
      <p:sp>
        <p:nvSpPr>
          <p:cNvPr id="950" name="Isosceles Triangle 42"/>
          <p:cNvSpPr/>
          <p:nvPr/>
        </p:nvSpPr>
        <p:spPr>
          <a:xfrm rot="5400000">
            <a:off x="-501760" y="5103257"/>
            <a:ext cx="2017580" cy="1014062"/>
          </a:xfrm>
          <a:prstGeom prst="triangle">
            <a:avLst/>
          </a:prstGeom>
          <a:solidFill>
            <a:schemeClr val="accent1">
              <a:alpha val="30000"/>
            </a:schemeClr>
          </a:solidFill>
          <a:ln w="12700">
            <a:miter lim="400000"/>
          </a:ln>
        </p:spPr>
        <p:txBody>
          <a:bodyPr lIns="45718" tIns="45718" rIns="45718" bIns="45718" anchor="ctr"/>
          <a:lstStyle/>
          <a:p>
            <a:pPr algn="ctr">
              <a:defRPr>
                <a:solidFill>
                  <a:srgbClr val="FFFFFF"/>
                </a:solidFill>
              </a:defRPr>
            </a:pPr>
          </a:p>
        </p:txBody>
      </p:sp>
      <p:sp>
        <p:nvSpPr>
          <p:cNvPr id="951" name="Rectangle 44"/>
          <p:cNvSpPr/>
          <p:nvPr/>
        </p:nvSpPr>
        <p:spPr>
          <a:xfrm rot="2700000">
            <a:off x="427915" y="5728708"/>
            <a:ext cx="485579" cy="485580"/>
          </a:xfrm>
          <a:prstGeom prst="rect">
            <a:avLst/>
          </a:prstGeom>
          <a:solidFill>
            <a:schemeClr val="accent1">
              <a:alpha val="30000"/>
            </a:schemeClr>
          </a:solidFill>
          <a:ln w="12700">
            <a:miter lim="400000"/>
          </a:ln>
        </p:spPr>
        <p:txBody>
          <a:bodyPr lIns="45718" tIns="45718" rIns="45718" bIns="45718" anchor="ctr"/>
          <a:lstStyle/>
          <a:p>
            <a:pPr algn="ctr">
              <a:defRPr>
                <a:solidFill>
                  <a:srgbClr val="FFFFFF"/>
                </a:solidFill>
              </a:defRPr>
            </a:pPr>
          </a:p>
        </p:txBody>
      </p:sp>
      <p:pic>
        <p:nvPicPr>
          <p:cNvPr id="952" name="Picture 39" descr="Picture 39"/>
          <p:cNvPicPr>
            <a:picLocks noChangeAspect="1"/>
          </p:cNvPicPr>
          <p:nvPr/>
        </p:nvPicPr>
        <p:blipFill>
          <a:blip r:embed="rId4">
            <a:extLst/>
          </a:blip>
          <a:stretch>
            <a:fillRect/>
          </a:stretch>
        </p:blipFill>
        <p:spPr>
          <a:xfrm>
            <a:off x="1820173" y="2550785"/>
            <a:ext cx="8278482" cy="3826770"/>
          </a:xfrm>
          <a:prstGeom prst="rect">
            <a:avLst/>
          </a:prstGeom>
          <a:ln w="12700">
            <a:miter lim="400000"/>
          </a:ln>
        </p:spPr>
      </p:pic>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56" name="Recurrent independent mechanisms"/>
          <p:cNvSpPr txBox="1"/>
          <p:nvPr>
            <p:ph type="title"/>
          </p:nvPr>
        </p:nvSpPr>
        <p:spPr>
          <a:prstGeom prst="rect">
            <a:avLst/>
          </a:prstGeom>
        </p:spPr>
        <p:txBody>
          <a:bodyPr/>
          <a:lstStyle/>
          <a:p>
            <a:pPr/>
            <a:r>
              <a:t>Recurrent independent mechanisms</a:t>
            </a:r>
          </a:p>
        </p:txBody>
      </p:sp>
      <p:pic>
        <p:nvPicPr>
          <p:cNvPr id="957" name="89151587519639_.pic_hd.jpg" descr="89151587519639_.pic_hd.jpg"/>
          <p:cNvPicPr>
            <a:picLocks noChangeAspect="1"/>
          </p:cNvPicPr>
          <p:nvPr/>
        </p:nvPicPr>
        <p:blipFill>
          <a:blip r:embed="rId3">
            <a:extLst/>
          </a:blip>
          <a:stretch>
            <a:fillRect/>
          </a:stretch>
        </p:blipFill>
        <p:spPr>
          <a:xfrm>
            <a:off x="1433536" y="1438656"/>
            <a:ext cx="8801068" cy="4718960"/>
          </a:xfrm>
          <a:prstGeom prst="rect">
            <a:avLst/>
          </a:prstGeom>
          <a:ln w="25400">
            <a:solidFill>
              <a:srgbClr val="DDDDDD"/>
            </a:solidFill>
            <a:miter lim="400000"/>
          </a:ln>
        </p:spPr>
      </p:pic>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61" name="AAAI"/>
          <p:cNvSpPr txBox="1"/>
          <p:nvPr>
            <p:ph type="title"/>
          </p:nvPr>
        </p:nvSpPr>
        <p:spPr>
          <a:prstGeom prst="rect">
            <a:avLst/>
          </a:prstGeom>
        </p:spPr>
        <p:txBody>
          <a:bodyPr/>
          <a:lstStyle/>
          <a:p>
            <a:pPr/>
            <a:r>
              <a:t>AAAI </a:t>
            </a:r>
          </a:p>
        </p:txBody>
      </p:sp>
      <p:sp>
        <p:nvSpPr>
          <p:cNvPr id="962" name="正文"/>
          <p:cNvSpPr txBox="1"/>
          <p:nvPr>
            <p:ph type="body" idx="1"/>
          </p:nvPr>
        </p:nvSpPr>
        <p:spPr>
          <a:prstGeom prst="rect">
            <a:avLst/>
          </a:prstGeom>
        </p:spPr>
        <p:txBody>
          <a:bodyPr/>
          <a:lstStyle/>
          <a:p>
            <a:pPr/>
          </a:p>
        </p:txBody>
      </p:sp>
      <p:pic>
        <p:nvPicPr>
          <p:cNvPr id="963" name="图像" descr="图像"/>
          <p:cNvPicPr>
            <a:picLocks noChangeAspect="1"/>
          </p:cNvPicPr>
          <p:nvPr/>
        </p:nvPicPr>
        <p:blipFill>
          <a:blip r:embed="rId3">
            <a:extLst/>
          </a:blip>
          <a:stretch>
            <a:fillRect/>
          </a:stretch>
        </p:blipFill>
        <p:spPr>
          <a:xfrm>
            <a:off x="941624" y="1880927"/>
            <a:ext cx="4859392" cy="4847058"/>
          </a:xfrm>
          <a:prstGeom prst="rect">
            <a:avLst/>
          </a:prstGeom>
          <a:ln w="12700">
            <a:miter lim="400000"/>
          </a:ln>
        </p:spPr>
      </p:pic>
      <p:pic>
        <p:nvPicPr>
          <p:cNvPr id="964" name="图像" descr="图像"/>
          <p:cNvPicPr>
            <a:picLocks noChangeAspect="1"/>
          </p:cNvPicPr>
          <p:nvPr/>
        </p:nvPicPr>
        <p:blipFill>
          <a:blip r:embed="rId4">
            <a:extLst/>
          </a:blip>
          <a:stretch>
            <a:fillRect/>
          </a:stretch>
        </p:blipFill>
        <p:spPr>
          <a:xfrm>
            <a:off x="5856526" y="1787614"/>
            <a:ext cx="5680062" cy="4050676"/>
          </a:xfrm>
          <a:prstGeom prst="rect">
            <a:avLst/>
          </a:prstGeom>
          <a:ln w="12700">
            <a:miter lim="400000"/>
          </a:ln>
        </p:spPr>
      </p:pic>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68" name="高中生对 Causal AGI 感兴趣"/>
          <p:cNvSpPr txBox="1"/>
          <p:nvPr>
            <p:ph type="title"/>
          </p:nvPr>
        </p:nvSpPr>
        <p:spPr>
          <a:prstGeom prst="rect">
            <a:avLst/>
          </a:prstGeom>
        </p:spPr>
        <p:txBody>
          <a:bodyPr/>
          <a:lstStyle/>
          <a:p>
            <a:pPr/>
            <a:r>
              <a:t>高中生对 Causal AGI 感兴趣</a:t>
            </a:r>
          </a:p>
        </p:txBody>
      </p:sp>
      <p:pic>
        <p:nvPicPr>
          <p:cNvPr id="969" name="图像" descr="图像"/>
          <p:cNvPicPr>
            <a:picLocks noChangeAspect="1"/>
          </p:cNvPicPr>
          <p:nvPr/>
        </p:nvPicPr>
        <p:blipFill>
          <a:blip r:embed="rId3">
            <a:extLst/>
          </a:blip>
          <a:stretch>
            <a:fillRect/>
          </a:stretch>
        </p:blipFill>
        <p:spPr>
          <a:xfrm>
            <a:off x="4370393" y="1898072"/>
            <a:ext cx="3451214" cy="4064763"/>
          </a:xfrm>
          <a:prstGeom prst="rect">
            <a:avLst/>
          </a:prstGeom>
          <a:ln w="12700">
            <a:miter lim="400000"/>
          </a:ln>
        </p:spPr>
      </p:pic>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73" name="其他研究"/>
          <p:cNvSpPr txBox="1"/>
          <p:nvPr>
            <p:ph type="title"/>
          </p:nvPr>
        </p:nvSpPr>
        <p:spPr>
          <a:prstGeom prst="rect">
            <a:avLst/>
          </a:prstGeom>
        </p:spPr>
        <p:txBody>
          <a:bodyPr/>
          <a:lstStyle/>
          <a:p>
            <a:pPr/>
            <a:r>
              <a:t>其他研究</a:t>
            </a:r>
          </a:p>
        </p:txBody>
      </p:sp>
      <p:sp>
        <p:nvSpPr>
          <p:cNvPr id="974" name="斯坦福大学李飞飞组的研究者发表论文《CAUSAL INDUCTION FROM VISUAL OBSERVATIONS FOR GOAL DIRECTED TASKS》，为代理建立了元学习算法，以从代理的视觉观察中发现因果关系，并使用此类因果知识执行目标导向的任务。…"/>
          <p:cNvSpPr txBox="1"/>
          <p:nvPr>
            <p:ph type="body" idx="1"/>
          </p:nvPr>
        </p:nvSpPr>
        <p:spPr>
          <a:prstGeom prst="rect">
            <a:avLst/>
          </a:prstGeom>
        </p:spPr>
        <p:txBody>
          <a:bodyPr/>
          <a:lstStyle/>
          <a:p>
            <a:pPr>
              <a:defRPr sz="1500"/>
            </a:pPr>
            <a:r>
              <a:t>斯坦福大学李飞飞组的研究者发表论文《</a:t>
            </a:r>
            <a:r>
              <a:rPr u="sng">
                <a:solidFill>
                  <a:srgbClr val="0000FF"/>
                </a:solidFill>
                <a:uFill>
                  <a:solidFill>
                    <a:srgbClr val="0000FF"/>
                  </a:solidFill>
                </a:uFill>
                <a:hlinkClick r:id="rId3" invalidUrl="" action="" tgtFrame="" tooltip="" history="1" highlightClick="0" endSnd="0"/>
              </a:rPr>
              <a:t>CAUSAL INDUCTION FROM VISUAL OBSERVATIONS FOR GOAL DIRECTED TASKS</a:t>
            </a:r>
            <a:r>
              <a:t>》，为代理建立了元学习算法，以从代理的视觉观察中发现因果关系，并使用此类因果知识执行目标导向的任务。</a:t>
            </a:r>
          </a:p>
          <a:p>
            <a:pPr>
              <a:defRPr sz="1500"/>
            </a:pPr>
            <a:r>
              <a:t>Gary Marcus, Rebooting AI: Building Artificial Intelligence We Can Trust</a:t>
            </a:r>
          </a:p>
          <a:p>
            <a:pPr>
              <a:defRPr sz="1500"/>
            </a:pPr>
            <a:r>
              <a:t>朱松纯, </a:t>
            </a:r>
            <a:r>
              <a:rPr u="sng">
                <a:solidFill>
                  <a:srgbClr val="0000FF"/>
                </a:solidFill>
                <a:uFill>
                  <a:solidFill>
                    <a:srgbClr val="0000FF"/>
                  </a:solidFill>
                </a:uFill>
                <a:hlinkClick r:id="rId4" invalidUrl="" action="" tgtFrame="" tooltip="" history="1" highlightClick="0" endSnd="0"/>
              </a:rPr>
              <a:t>Learning perceptual causality from video</a:t>
            </a:r>
            <a:r>
              <a:t>, 2013</a:t>
            </a:r>
          </a:p>
          <a:p>
            <a:pPr>
              <a:defRPr sz="1500"/>
            </a:pPr>
            <a:r>
              <a:t>Yu Bin, </a:t>
            </a:r>
            <a:r>
              <a:rPr u="sng">
                <a:solidFill>
                  <a:srgbClr val="0000FF"/>
                </a:solidFill>
                <a:uFill>
                  <a:solidFill>
                    <a:srgbClr val="0000FF"/>
                  </a:solidFill>
                </a:uFill>
                <a:hlinkClick r:id="rId5" invalidUrl="" action="" tgtFrame="" tooltip="" history="1" highlightClick="0" endSnd="0"/>
              </a:rPr>
              <a:t>The Yu Group's research focuses on practice, algorithm, and theory of statistical machine learning and causal inference. </a:t>
            </a:r>
            <a:endParaRPr u="sng">
              <a:solidFill>
                <a:srgbClr val="0000FF"/>
              </a:solidFill>
              <a:uFill>
                <a:solidFill>
                  <a:srgbClr val="0000FF"/>
                </a:solidFill>
              </a:uFill>
            </a:endParaRPr>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78" name="Rectangle 7"/>
          <p:cNvSpPr/>
          <p:nvPr/>
        </p:nvSpPr>
        <p:spPr>
          <a:xfrm>
            <a:off x="3046" y="0"/>
            <a:ext cx="12188956"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979" name="Freeform: Shape 9"/>
          <p:cNvSpPr/>
          <p:nvPr/>
        </p:nvSpPr>
        <p:spPr>
          <a:xfrm>
            <a:off x="0" y="0"/>
            <a:ext cx="4167273" cy="6858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1712" y="0"/>
                </a:lnTo>
                <a:lnTo>
                  <a:pt x="12377" y="259"/>
                </a:lnTo>
                <a:cubicBezTo>
                  <a:pt x="17941" y="2543"/>
                  <a:pt x="21600" y="6412"/>
                  <a:pt x="21600" y="10800"/>
                </a:cubicBezTo>
                <a:cubicBezTo>
                  <a:pt x="21600" y="15188"/>
                  <a:pt x="17941" y="19057"/>
                  <a:pt x="12377" y="21341"/>
                </a:cubicBezTo>
                <a:lnTo>
                  <a:pt x="11712" y="21600"/>
                </a:lnTo>
                <a:lnTo>
                  <a:pt x="0" y="21600"/>
                </a:lnTo>
                <a:close/>
              </a:path>
            </a:pathLst>
          </a:custGeom>
          <a:solidFill>
            <a:schemeClr val="accent2"/>
          </a:solidFill>
          <a:ln w="12700">
            <a:miter lim="400000"/>
          </a:ln>
        </p:spPr>
        <p:txBody>
          <a:bodyPr lIns="45718" tIns="45718" rIns="45718" bIns="45718" anchor="ctr"/>
          <a:lstStyle/>
          <a:p>
            <a:pPr algn="ctr">
              <a:defRPr>
                <a:solidFill>
                  <a:srgbClr val="FFFFFF"/>
                </a:solidFill>
              </a:defRPr>
            </a:pPr>
          </a:p>
        </p:txBody>
      </p:sp>
      <p:sp>
        <p:nvSpPr>
          <p:cNvPr id="980" name="Title 1"/>
          <p:cNvSpPr txBox="1"/>
          <p:nvPr>
            <p:ph type="title"/>
          </p:nvPr>
        </p:nvSpPr>
        <p:spPr>
          <a:xfrm>
            <a:off x="686832" y="1153572"/>
            <a:ext cx="3200402" cy="4461163"/>
          </a:xfrm>
          <a:prstGeom prst="rect">
            <a:avLst/>
          </a:prstGeom>
        </p:spPr>
        <p:txBody>
          <a:bodyPr/>
          <a:lstStyle>
            <a:lvl1pPr>
              <a:defRPr>
                <a:solidFill>
                  <a:srgbClr val="FFFFFF"/>
                </a:solidFill>
              </a:defRPr>
            </a:lvl1pPr>
          </a:lstStyle>
          <a:p>
            <a:pPr/>
            <a:r>
              <a:t>Thank you!</a:t>
            </a:r>
          </a:p>
        </p:txBody>
      </p:sp>
      <p:sp>
        <p:nvSpPr>
          <p:cNvPr id="981" name="Arc 11"/>
          <p:cNvSpPr/>
          <p:nvPr/>
        </p:nvSpPr>
        <p:spPr>
          <a:xfrm flipV="1">
            <a:off x="9592116" y="4497194"/>
            <a:ext cx="2041719" cy="20417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ln w="127000" cap="rnd">
            <a:solidFill>
              <a:schemeClr val="accent4"/>
            </a:solidFill>
            <a:prstDash val="dash"/>
            <a:miter/>
          </a:ln>
        </p:spPr>
        <p:txBody>
          <a:bodyPr lIns="45718" tIns="45718" rIns="45718" bIns="45718" anchor="ctr"/>
          <a:lstStyle/>
          <a:p>
            <a:pPr algn="ctr"/>
          </a:p>
        </p:txBody>
      </p:sp>
      <p:sp>
        <p:nvSpPr>
          <p:cNvPr id="982" name="Content Placeholder 2"/>
          <p:cNvSpPr txBox="1"/>
          <p:nvPr>
            <p:ph type="body" idx="1"/>
          </p:nvPr>
        </p:nvSpPr>
        <p:spPr>
          <a:xfrm>
            <a:off x="4447306" y="591342"/>
            <a:ext cx="6906492" cy="5585623"/>
          </a:xfrm>
          <a:prstGeom prst="rect">
            <a:avLst/>
          </a:prstGeom>
        </p:spPr>
        <p:txBody>
          <a:bodyPr anchor="ctr"/>
          <a:lstStyle/>
          <a:p>
            <a:pPr marL="0" indent="0">
              <a:buSzTx/>
              <a:buNone/>
            </a:pPr>
            <a:r>
              <a:t>Heyang Gong, zj3712@gmail.com</a:t>
            </a:r>
          </a:p>
          <a:p>
            <a:pPr marL="0" indent="0">
              <a:buSzTx/>
              <a:buNone/>
            </a:pPr>
          </a:p>
          <a:p>
            <a:pPr marL="0" indent="0">
              <a:buSzTx/>
              <a:buNone/>
            </a:pPr>
            <a:r>
              <a:t>Related resources will be posted at: </a:t>
            </a:r>
          </a:p>
          <a:p>
            <a:pPr marL="0" indent="0">
              <a:buSzTx/>
              <a:buNone/>
              <a:defRPr u="sng">
                <a:solidFill>
                  <a:srgbClr val="0563C1"/>
                </a:solidFill>
                <a:uFill>
                  <a:solidFill>
                    <a:srgbClr val="0563C1"/>
                  </a:solidFill>
                </a:uFill>
              </a:defRPr>
            </a:pPr>
            <a:r>
              <a:rPr>
                <a:solidFill>
                  <a:srgbClr val="0000FF"/>
                </a:solidFill>
                <a:uFill>
                  <a:solidFill>
                    <a:srgbClr val="0000FF"/>
                  </a:solidFill>
                </a:uFill>
                <a:hlinkClick r:id="rId2" invalidUrl="" action="" tgtFrame="" tooltip="" history="1" highlightClick="0" endSnd="0"/>
              </a:rPr>
              <a:t>https://heyanggong.github.io/tangjieReport/</a:t>
            </a:r>
          </a:p>
          <a:p>
            <a:pPr marL="0" indent="0">
              <a:buSzTx/>
              <a:buNone/>
            </a:pPr>
            <a:r>
              <a:t>See more about Causal AI </a:t>
            </a:r>
          </a:p>
          <a:p>
            <a:pPr marL="0" indent="0">
              <a:buSzTx/>
              <a:buNone/>
              <a:defRPr u="sng">
                <a:solidFill>
                  <a:srgbClr val="0563C1"/>
                </a:solidFill>
                <a:uFill>
                  <a:solidFill>
                    <a:srgbClr val="0563C1"/>
                  </a:solidFill>
                </a:uFill>
              </a:defRPr>
            </a:pPr>
            <a:r>
              <a:rPr>
                <a:solidFill>
                  <a:srgbClr val="0000FF"/>
                </a:solidFill>
                <a:uFill>
                  <a:solidFill>
                    <a:srgbClr val="0000FF"/>
                  </a:solidFill>
                </a:uFill>
                <a:hlinkClick r:id="rId3" invalidUrl="" action="" tgtFrame="" tooltip="" history="1" highlightClick="0" endSnd="0"/>
              </a:rPr>
              <a:t>https://sites.google.com/view/minituring/home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2" name="Rectangle 9"/>
          <p:cNvSpPr/>
          <p:nvPr/>
        </p:nvSpPr>
        <p:spPr>
          <a:xfrm>
            <a:off x="-1" y="0"/>
            <a:ext cx="5614879" cy="6858000"/>
          </a:xfrm>
          <a:prstGeom prst="rect">
            <a:avLst/>
          </a:prstGeom>
          <a:gradFill>
            <a:gsLst>
              <a:gs pos="0">
                <a:schemeClr val="accent1">
                  <a:alpha val="82000"/>
                </a:schemeClr>
              </a:gs>
              <a:gs pos="25000">
                <a:schemeClr val="accent1">
                  <a:alpha val="60000"/>
                </a:schemeClr>
              </a:gs>
              <a:gs pos="94000">
                <a:srgbClr val="AFABAB"/>
              </a:gs>
              <a:gs pos="100000">
                <a:srgbClr val="AFABAB"/>
              </a:gs>
            </a:gsLst>
            <a:lin ang="4200000"/>
          </a:gradFill>
          <a:ln w="12700">
            <a:miter lim="400000"/>
          </a:ln>
        </p:spPr>
        <p:txBody>
          <a:bodyPr lIns="45718" tIns="45718" rIns="45718" bIns="45718" anchor="ctr"/>
          <a:lstStyle/>
          <a:p>
            <a:pPr algn="ctr">
              <a:defRPr>
                <a:solidFill>
                  <a:srgbClr val="FFFFFF"/>
                </a:solidFill>
              </a:defRPr>
            </a:pPr>
          </a:p>
        </p:txBody>
      </p:sp>
      <p:pic>
        <p:nvPicPr>
          <p:cNvPr id="373" name="Picture 11" descr="Picture 11"/>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74" name="Title 2"/>
          <p:cNvSpPr txBox="1"/>
          <p:nvPr>
            <p:ph type="title"/>
          </p:nvPr>
        </p:nvSpPr>
        <p:spPr>
          <a:xfrm>
            <a:off x="6094105" y="802955"/>
            <a:ext cx="4977978" cy="1454051"/>
          </a:xfrm>
          <a:prstGeom prst="rect">
            <a:avLst/>
          </a:prstGeom>
        </p:spPr>
        <p:txBody>
          <a:bodyPr/>
          <a:lstStyle/>
          <a:p>
            <a:pPr/>
            <a:r>
              <a:t>Pearl's </a:t>
            </a:r>
            <a:r>
              <a:rPr>
                <a:latin typeface="华文细黑"/>
                <a:ea typeface="华文细黑"/>
                <a:cs typeface="华文细黑"/>
                <a:sym typeface="华文细黑"/>
              </a:rPr>
              <a:t>因果革命</a:t>
            </a:r>
            <a:r>
              <a:t> </a:t>
            </a:r>
          </a:p>
        </p:txBody>
      </p:sp>
      <p:sp>
        <p:nvSpPr>
          <p:cNvPr id="375" name="Freeform 62"/>
          <p:cNvSpPr/>
          <p:nvPr/>
        </p:nvSpPr>
        <p:spPr>
          <a:xfrm>
            <a:off x="-1" y="738617"/>
            <a:ext cx="5000441" cy="54009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935" y="0"/>
                </a:moveTo>
                <a:cubicBezTo>
                  <a:pt x="16377" y="0"/>
                  <a:pt x="21600" y="4835"/>
                  <a:pt x="21600" y="10800"/>
                </a:cubicBezTo>
                <a:cubicBezTo>
                  <a:pt x="21600" y="16765"/>
                  <a:pt x="16377" y="21600"/>
                  <a:pt x="9935" y="21600"/>
                </a:cubicBezTo>
                <a:cubicBezTo>
                  <a:pt x="5908" y="21600"/>
                  <a:pt x="2358" y="19711"/>
                  <a:pt x="262" y="16838"/>
                </a:cubicBezTo>
                <a:lnTo>
                  <a:pt x="0" y="16439"/>
                </a:lnTo>
                <a:lnTo>
                  <a:pt x="0" y="5161"/>
                </a:lnTo>
                <a:lnTo>
                  <a:pt x="262" y="4762"/>
                </a:lnTo>
                <a:cubicBezTo>
                  <a:pt x="2358" y="1889"/>
                  <a:pt x="5908" y="0"/>
                  <a:pt x="9935" y="0"/>
                </a:cubicBezTo>
                <a:close/>
              </a:path>
            </a:pathLst>
          </a:custGeom>
          <a:solidFill>
            <a:srgbClr val="FFFFFF"/>
          </a:solidFill>
          <a:ln w="12700">
            <a:miter lim="400000"/>
          </a:ln>
        </p:spPr>
        <p:txBody>
          <a:bodyPr lIns="45718" tIns="45718" rIns="45718" bIns="45718" anchor="ctr"/>
          <a:lstStyle/>
          <a:p>
            <a:pPr algn="ctr">
              <a:defRPr>
                <a:solidFill>
                  <a:srgbClr val="FFFFFF"/>
                </a:solidFill>
              </a:defRPr>
            </a:pPr>
          </a:p>
        </p:txBody>
      </p:sp>
      <p:pic>
        <p:nvPicPr>
          <p:cNvPr id="376" name="Picture 5" descr="Picture 5"/>
          <p:cNvPicPr>
            <a:picLocks noChangeAspect="1"/>
          </p:cNvPicPr>
          <p:nvPr/>
        </p:nvPicPr>
        <p:blipFill>
          <a:blip r:embed="rId3">
            <a:extLst/>
          </a:blip>
          <a:srcRect l="4458" t="0" r="2" b="0"/>
          <a:stretch>
            <a:fillRect/>
          </a:stretch>
        </p:blipFill>
        <p:spPr>
          <a:xfrm>
            <a:off x="19" y="907231"/>
            <a:ext cx="4837908" cy="50637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297" y="0"/>
                </a:moveTo>
                <a:cubicBezTo>
                  <a:pt x="6005" y="0"/>
                  <a:pt x="2270" y="2286"/>
                  <a:pt x="356" y="5653"/>
                </a:cubicBezTo>
                <a:lnTo>
                  <a:pt x="0" y="6360"/>
                </a:lnTo>
                <a:lnTo>
                  <a:pt x="0" y="15241"/>
                </a:lnTo>
                <a:lnTo>
                  <a:pt x="356" y="15947"/>
                </a:lnTo>
                <a:cubicBezTo>
                  <a:pt x="2270" y="19314"/>
                  <a:pt x="6005" y="21600"/>
                  <a:pt x="10297" y="21600"/>
                </a:cubicBezTo>
                <a:cubicBezTo>
                  <a:pt x="16540" y="21600"/>
                  <a:pt x="21600" y="16766"/>
                  <a:pt x="21600" y="10801"/>
                </a:cubicBezTo>
                <a:cubicBezTo>
                  <a:pt x="21600" y="4836"/>
                  <a:pt x="16540" y="0"/>
                  <a:pt x="10297" y="0"/>
                </a:cubicBezTo>
                <a:close/>
              </a:path>
            </a:pathLst>
          </a:custGeom>
          <a:ln w="12700">
            <a:miter lim="400000"/>
          </a:ln>
        </p:spPr>
      </p:pic>
      <p:sp>
        <p:nvSpPr>
          <p:cNvPr id="377" name="Text Placeholder 1"/>
          <p:cNvSpPr txBox="1"/>
          <p:nvPr>
            <p:ph type="body" sz="quarter" idx="1"/>
          </p:nvPr>
        </p:nvSpPr>
        <p:spPr>
          <a:xfrm>
            <a:off x="6094303" y="1982437"/>
            <a:ext cx="4977581" cy="2344049"/>
          </a:xfrm>
          <a:prstGeom prst="rect">
            <a:avLst/>
          </a:prstGeom>
        </p:spPr>
        <p:txBody>
          <a:bodyPr anchor="ctr"/>
          <a:lstStyle/>
          <a:p>
            <a:pPr>
              <a:defRPr sz="2000">
                <a:latin typeface="华文细黑"/>
                <a:ea typeface="华文细黑"/>
                <a:cs typeface="华文细黑"/>
                <a:sym typeface="华文细黑"/>
              </a:defRPr>
            </a:pPr>
            <a:r>
              <a:t>强人工智能三大困难</a:t>
            </a:r>
          </a:p>
          <a:p>
            <a:pPr>
              <a:defRPr sz="2000">
                <a:latin typeface="华文细黑"/>
                <a:ea typeface="华文细黑"/>
                <a:cs typeface="华文细黑"/>
                <a:sym typeface="华文细黑"/>
              </a:defRPr>
            </a:pPr>
            <a:r>
              <a:t>三级因果思维</a:t>
            </a:r>
          </a:p>
          <a:p>
            <a:pPr>
              <a:defRPr sz="2000">
                <a:latin typeface="华文细黑"/>
                <a:ea typeface="华文细黑"/>
                <a:cs typeface="华文细黑"/>
                <a:sym typeface="华文细黑"/>
              </a:defRPr>
            </a:pPr>
            <a:r>
              <a:t>七个因果任务</a:t>
            </a:r>
          </a:p>
          <a:p>
            <a:pPr>
              <a:defRPr sz="2000">
                <a:latin typeface="华文细黑"/>
                <a:ea typeface="华文细黑"/>
                <a:cs typeface="华文细黑"/>
                <a:sym typeface="华文细黑"/>
              </a:defRPr>
            </a:pPr>
            <a:r>
              <a:t>小图灵测试</a:t>
            </a:r>
          </a:p>
        </p:txBody>
      </p:sp>
      <p:sp>
        <p:nvSpPr>
          <p:cNvPr id="378" name="I aim to describe to you how robots can be constructed that learn to communicate in our mother tongue—the language of cause and effect. This new generation of robots should explain to us why things happened, why they responded the way they did, and why nature operates one way and not another. More ambitiously, they should also teach us about ourselves: why our mind clicks the way it does and what it means to think rationally about cause and effect, credit and regret, intent and responsibility. —The Book of Why, Preface"/>
          <p:cNvSpPr txBox="1"/>
          <p:nvPr/>
        </p:nvSpPr>
        <p:spPr>
          <a:xfrm>
            <a:off x="5271645" y="4324991"/>
            <a:ext cx="6622898" cy="2021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457200">
              <a:lnSpc>
                <a:spcPts val="3700"/>
              </a:lnSpc>
              <a:defRPr sz="1600">
                <a:solidFill>
                  <a:srgbClr val="212121"/>
                </a:solidFill>
                <a:latin typeface="Helvetica"/>
                <a:ea typeface="Helvetica"/>
                <a:cs typeface="Helvetica"/>
                <a:sym typeface="Helvetica"/>
              </a:defRPr>
            </a:lvl1pPr>
          </a:lstStyle>
          <a:p>
            <a:pPr/>
            <a:r>
              <a:t>I aim to describe to you how robots can be constructed that learn to communicate in our mother tongue—the language of cause and effect. This new generation of robots should explain to us why things happened, why they responded the way they did, and why nature operates one way and not another. More ambitiously, they should also teach us about ourselves: why our mind clicks the way it does and what it means to think rationally about cause and effect, credit and regret, intent and responsibility. —The Book of Why, Preface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主题​​">
  <a:themeElements>
    <a:clrScheme name="Office 主题​​">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主题​​">
      <a:majorFont>
        <a:latin typeface="Arial"/>
        <a:ea typeface="Arial"/>
        <a:cs typeface="Arial"/>
      </a:majorFont>
      <a:minorFont>
        <a:latin typeface="Arial"/>
        <a:ea typeface="Arial"/>
        <a:cs typeface="Arial"/>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主题​​">
  <a:themeElements>
    <a:clrScheme name="Office 主题​​">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主题​​">
      <a:majorFont>
        <a:latin typeface="Arial"/>
        <a:ea typeface="Arial"/>
        <a:cs typeface="Arial"/>
      </a:majorFont>
      <a:minorFont>
        <a:latin typeface="Arial"/>
        <a:ea typeface="Arial"/>
        <a:cs typeface="Arial"/>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